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4" r:id="rId1"/>
    <p:sldMasterId id="2147483725" r:id="rId2"/>
  </p:sldMasterIdLst>
  <p:notesMasterIdLst>
    <p:notesMasterId r:id="rId6"/>
  </p:notesMasterIdLst>
  <p:sldIdLst>
    <p:sldId id="377" r:id="rId3"/>
    <p:sldId id="349" r:id="rId4"/>
    <p:sldId id="375" r:id="rId5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BF2228"/>
    <a:srgbClr val="808285"/>
    <a:srgbClr val="BBBB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8870" autoAdjust="0"/>
    <p:restoredTop sz="95081" autoAdjust="0"/>
  </p:normalViewPr>
  <p:slideViewPr>
    <p:cSldViewPr snapToGrid="0">
      <p:cViewPr varScale="1">
        <p:scale>
          <a:sx n="58" d="100"/>
          <a:sy n="58" d="100"/>
        </p:scale>
        <p:origin x="76" y="44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827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hyperlink" Target="http://Nancy.Louwagie@normandale.edu" TargetMode="External"/><Relationship Id="rId1" Type="http://schemas.openxmlformats.org/officeDocument/2006/relationships/hyperlink" Target="https://www.youtube.com/watch?v=vOpoxUSI9uQ" TargetMode="External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hyperlink" Target="http://Nancy.Louwagie@normandale.edu" TargetMode="External"/><Relationship Id="rId1" Type="http://schemas.openxmlformats.org/officeDocument/2006/relationships/hyperlink" Target="https://www.youtube.com/watch?v=vOpoxUSI9uQ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DA0B9F9-6F85-9346-B59E-8B839579AD89}" type="doc">
      <dgm:prSet loTypeId="urn:microsoft.com/office/officeart/2005/8/layout/vList5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D185FE7-B04B-B34D-BA1C-5419D0EBD741}">
      <dgm:prSet phldrT="[Text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US" sz="36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Learning Opportunities</a:t>
          </a:r>
        </a:p>
      </dgm:t>
    </dgm:pt>
    <dgm:pt modelId="{956E6A3B-EAA1-134E-BF71-C96541EBE970}" type="parTrans" cxnId="{084A766E-D447-F048-AA17-7FA4B8CC9160}">
      <dgm:prSet/>
      <dgm:spPr/>
      <dgm:t>
        <a:bodyPr/>
        <a:lstStyle/>
        <a:p>
          <a:endParaRPr lang="en-US"/>
        </a:p>
      </dgm:t>
    </dgm:pt>
    <dgm:pt modelId="{69E86E68-3B51-A145-A342-C92ABD374303}" type="sibTrans" cxnId="{084A766E-D447-F048-AA17-7FA4B8CC9160}">
      <dgm:prSet/>
      <dgm:spPr/>
      <dgm:t>
        <a:bodyPr/>
        <a:lstStyle/>
        <a:p>
          <a:endParaRPr lang="en-US"/>
        </a:p>
      </dgm:t>
    </dgm:pt>
    <dgm:pt modelId="{759DE749-3D4E-3B4D-81ED-37DE8F61FE78}">
      <dgm:prSet phldrT="[Text]" custT="1"/>
      <dgm:spPr>
        <a:solidFill>
          <a:schemeClr val="accent1">
            <a:lumMod val="40000"/>
            <a:lumOff val="60000"/>
            <a:alpha val="90000"/>
          </a:schemeClr>
        </a:solidFill>
      </dgm:spPr>
      <dgm:t>
        <a:bodyPr/>
        <a:lstStyle/>
        <a:p>
          <a:pPr>
            <a:buNone/>
          </a:pPr>
          <a:r>
            <a:rPr lang="en-US" sz="2000" b="1" u="sng" dirty="0">
              <a:latin typeface="Calibri" panose="020F0502020204030204" pitchFamily="34" charset="0"/>
              <a:cs typeface="Calibri" panose="020F0502020204030204" pitchFamily="34" charset="0"/>
            </a:rPr>
            <a:t>Vacuum Technology Certificate</a:t>
          </a:r>
          <a:r>
            <a:rPr lang="en-US" sz="2000" dirty="0">
              <a:latin typeface="Calibri" panose="020F0502020204030204" pitchFamily="34" charset="0"/>
              <a:cs typeface="Calibri" panose="020F0502020204030204" pitchFamily="34" charset="0"/>
            </a:rPr>
            <a:t>: </a:t>
          </a:r>
          <a:r>
            <a:rPr lang="en-US" sz="2000" dirty="0" smtClean="0">
              <a:latin typeface="Calibri" panose="020F0502020204030204" pitchFamily="34" charset="0"/>
              <a:cs typeface="Calibri" panose="020F0502020204030204" pitchFamily="34" charset="0"/>
            </a:rPr>
            <a:t>9-11 credits completed online</a:t>
          </a:r>
          <a:r>
            <a:rPr lang="en-US" sz="2000" dirty="0">
              <a:latin typeface="Calibri" panose="020F0502020204030204" pitchFamily="34" charset="0"/>
              <a:cs typeface="Calibri" panose="020F0502020204030204" pitchFamily="34" charset="0"/>
            </a:rPr>
            <a:t>, </a:t>
          </a:r>
          <a:r>
            <a:rPr lang="en-US" sz="2000" dirty="0" smtClean="0">
              <a:latin typeface="Calibri" panose="020F0502020204030204" pitchFamily="34" charset="0"/>
              <a:cs typeface="Calibri" panose="020F0502020204030204" pitchFamily="34" charset="0"/>
            </a:rPr>
            <a:t>f2f and/or </a:t>
          </a:r>
          <a:r>
            <a:rPr lang="en-US" sz="2000" dirty="0">
              <a:latin typeface="Calibri" panose="020F0502020204030204" pitchFamily="34" charset="0"/>
              <a:cs typeface="Calibri" panose="020F0502020204030204" pitchFamily="34" charset="0"/>
            </a:rPr>
            <a:t>telepresence</a:t>
          </a:r>
          <a:r>
            <a:rPr lang="en-US" sz="2000" dirty="0" smtClean="0">
              <a:latin typeface="Calibri" panose="020F0502020204030204" pitchFamily="34" charset="0"/>
              <a:cs typeface="Calibri" panose="020F0502020204030204" pitchFamily="34" charset="0"/>
            </a:rPr>
            <a:t>; complete Certificate in 1.5 - 2 </a:t>
          </a:r>
          <a:r>
            <a:rPr lang="en-US" sz="2000" dirty="0">
              <a:latin typeface="Calibri" panose="020F0502020204030204" pitchFamily="34" charset="0"/>
              <a:cs typeface="Calibri" panose="020F0502020204030204" pitchFamily="34" charset="0"/>
            </a:rPr>
            <a:t>years part-time</a:t>
          </a:r>
        </a:p>
      </dgm:t>
    </dgm:pt>
    <dgm:pt modelId="{D8484B42-9C07-444A-8FCD-8D3FDBE4157C}" type="parTrans" cxnId="{E80269A3-4193-C94B-8AC2-00082616795E}">
      <dgm:prSet/>
      <dgm:spPr/>
      <dgm:t>
        <a:bodyPr/>
        <a:lstStyle/>
        <a:p>
          <a:endParaRPr lang="en-US"/>
        </a:p>
      </dgm:t>
    </dgm:pt>
    <dgm:pt modelId="{8CC27460-7A39-3840-A184-734B9685766D}" type="sibTrans" cxnId="{E80269A3-4193-C94B-8AC2-00082616795E}">
      <dgm:prSet/>
      <dgm:spPr/>
      <dgm:t>
        <a:bodyPr/>
        <a:lstStyle/>
        <a:p>
          <a:endParaRPr lang="en-US"/>
        </a:p>
      </dgm:t>
    </dgm:pt>
    <dgm:pt modelId="{47C33D9E-EE38-AE4F-9961-6B487F9BAC99}">
      <dgm:prSet phldrT="[Text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US" sz="36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How it works</a:t>
          </a:r>
          <a:br>
            <a:rPr lang="en-US" sz="36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n-US" sz="3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  <a:hlinkClick xmlns:r="http://schemas.openxmlformats.org/officeDocument/2006/relationships" r:id="rId1">
                <a:extLst>
                  <a:ext uri="{A12FA001-AC4F-418D-AE19-62706E023703}">
                    <ahyp:hlinkClr xmlns="" xmlns:ahyp="http://schemas.microsoft.com/office/drawing/2018/hyperlinkcolor" val="tx"/>
                  </a:ext>
                </a:extLst>
              </a:hlinkClick>
            </a:rPr>
            <a:t>Watch Demo</a:t>
          </a:r>
          <a:endParaRPr lang="en-US" sz="36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4389E89-781B-5A42-8DC3-34746EC66710}" type="parTrans" cxnId="{13A74821-387E-AB4B-B8B7-1B6DA3114144}">
      <dgm:prSet/>
      <dgm:spPr/>
      <dgm:t>
        <a:bodyPr/>
        <a:lstStyle/>
        <a:p>
          <a:endParaRPr lang="en-US"/>
        </a:p>
      </dgm:t>
    </dgm:pt>
    <dgm:pt modelId="{07747CD1-C308-EB4E-BDB0-2479CC2F79B8}" type="sibTrans" cxnId="{13A74821-387E-AB4B-B8B7-1B6DA3114144}">
      <dgm:prSet/>
      <dgm:spPr/>
      <dgm:t>
        <a:bodyPr/>
        <a:lstStyle/>
        <a:p>
          <a:endParaRPr lang="en-US"/>
        </a:p>
      </dgm:t>
    </dgm:pt>
    <dgm:pt modelId="{1B2BFC97-47C8-1B48-8246-AB33A5C19DF3}">
      <dgm:prSet phldrT="[Text]" custT="1"/>
      <dgm:spPr>
        <a:solidFill>
          <a:schemeClr val="accent1">
            <a:lumMod val="40000"/>
            <a:lumOff val="60000"/>
            <a:alpha val="90000"/>
          </a:schemeClr>
        </a:solidFill>
      </dgm:spPr>
      <dgm:t>
        <a:bodyPr/>
        <a:lstStyle/>
        <a:p>
          <a:pPr>
            <a:buNone/>
          </a:pPr>
          <a:r>
            <a:rPr lang="en-US" sz="2000" b="1" u="sng" dirty="0">
              <a:latin typeface="Calibri" panose="020F0502020204030204" pitchFamily="34" charset="0"/>
              <a:cs typeface="Calibri" panose="020F0502020204030204" pitchFamily="34" charset="0"/>
            </a:rPr>
            <a:t>Connect via telepresence</a:t>
          </a:r>
          <a:r>
            <a:rPr lang="en-US" sz="2000" u="none" dirty="0">
              <a:latin typeface="Calibri" panose="020F0502020204030204" pitchFamily="34" charset="0"/>
              <a:cs typeface="Calibri" panose="020F0502020204030204" pitchFamily="34" charset="0"/>
            </a:rPr>
            <a:t>: </a:t>
          </a:r>
          <a:r>
            <a:rPr lang="en-US" sz="2000" u="none" dirty="0" smtClean="0">
              <a:latin typeface="Calibri" panose="020F0502020204030204" pitchFamily="34" charset="0"/>
              <a:cs typeface="Calibri" panose="020F0502020204030204" pitchFamily="34" charset="0"/>
            </a:rPr>
            <a:t>classroom </a:t>
          </a:r>
          <a:r>
            <a:rPr lang="en-US" sz="2000" dirty="0" smtClean="0">
              <a:latin typeface="Calibri" panose="020F0502020204030204" pitchFamily="34" charset="0"/>
              <a:cs typeface="Calibri" panose="020F0502020204030204" pitchFamily="34" charset="0"/>
            </a:rPr>
            <a:t>with </a:t>
          </a:r>
          <a:r>
            <a:rPr lang="en-US" sz="2000" dirty="0">
              <a:latin typeface="Calibri" panose="020F0502020204030204" pitchFamily="34" charset="0"/>
              <a:cs typeface="Calibri" panose="020F0502020204030204" pitchFamily="34" charset="0"/>
            </a:rPr>
            <a:t>cameras and microphones.</a:t>
          </a:r>
        </a:p>
      </dgm:t>
    </dgm:pt>
    <dgm:pt modelId="{E8A6038D-8351-D749-AE65-27D96AF12341}" type="parTrans" cxnId="{51682982-AF17-F743-B13D-C365B250050B}">
      <dgm:prSet/>
      <dgm:spPr/>
      <dgm:t>
        <a:bodyPr/>
        <a:lstStyle/>
        <a:p>
          <a:endParaRPr lang="en-US"/>
        </a:p>
      </dgm:t>
    </dgm:pt>
    <dgm:pt modelId="{47DD429A-9641-554C-A271-C9C14076BEF1}" type="sibTrans" cxnId="{51682982-AF17-F743-B13D-C365B250050B}">
      <dgm:prSet/>
      <dgm:spPr/>
      <dgm:t>
        <a:bodyPr/>
        <a:lstStyle/>
        <a:p>
          <a:endParaRPr lang="en-US"/>
        </a:p>
      </dgm:t>
    </dgm:pt>
    <dgm:pt modelId="{297D8E74-F097-074F-9576-FB1D4804AF0B}">
      <dgm:prSet phldrT="[Text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US" sz="36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Contact</a:t>
          </a:r>
        </a:p>
      </dgm:t>
    </dgm:pt>
    <dgm:pt modelId="{BF7AC780-EECD-FA44-94E1-D59BCBD4EA95}" type="parTrans" cxnId="{0773705D-A435-6D46-80DA-7C88224FB348}">
      <dgm:prSet/>
      <dgm:spPr/>
      <dgm:t>
        <a:bodyPr/>
        <a:lstStyle/>
        <a:p>
          <a:endParaRPr lang="en-US"/>
        </a:p>
      </dgm:t>
    </dgm:pt>
    <dgm:pt modelId="{6E634772-17FB-7A49-B473-54966B9BF0DA}" type="sibTrans" cxnId="{0773705D-A435-6D46-80DA-7C88224FB348}">
      <dgm:prSet/>
      <dgm:spPr/>
      <dgm:t>
        <a:bodyPr/>
        <a:lstStyle/>
        <a:p>
          <a:endParaRPr lang="en-US"/>
        </a:p>
      </dgm:t>
    </dgm:pt>
    <dgm:pt modelId="{5BAD88C1-B50E-FA47-B2DD-E656BA178083}">
      <dgm:prSet phldrT="[Text]" custT="1"/>
      <dgm:spPr>
        <a:solidFill>
          <a:schemeClr val="accent1">
            <a:lumMod val="40000"/>
            <a:lumOff val="60000"/>
            <a:alpha val="90000"/>
          </a:schemeClr>
        </a:solidFill>
      </dgm:spPr>
      <dgm:t>
        <a:bodyPr/>
        <a:lstStyle/>
        <a:p>
          <a:pPr>
            <a:buNone/>
          </a:pPr>
          <a:r>
            <a:rPr lang="en-US" sz="2200" b="1" u="sng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Nancy </a:t>
          </a:r>
          <a:r>
            <a:rPr lang="en-US" sz="2200" b="1" u="sng" dirty="0" err="1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Louwagie</a:t>
          </a:r>
          <a:r>
            <a:rPr lang="en-US" sz="2200" b="1" u="sng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: </a:t>
          </a:r>
          <a:r>
            <a:rPr lang="en-US" sz="22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hlinkClick xmlns:r="http://schemas.openxmlformats.org/officeDocument/2006/relationships" r:id="rId2"/>
            </a:rPr>
            <a:t>Nancy.Louwagie@normandale.edu</a:t>
          </a:r>
          <a:endParaRPr lang="en-US" sz="2200" b="1" u="sng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4847969-CD94-0E4F-85FD-551564D526CB}" type="parTrans" cxnId="{4C138D5F-5720-ED41-8108-AD7555339487}">
      <dgm:prSet/>
      <dgm:spPr/>
      <dgm:t>
        <a:bodyPr/>
        <a:lstStyle/>
        <a:p>
          <a:endParaRPr lang="en-US"/>
        </a:p>
      </dgm:t>
    </dgm:pt>
    <dgm:pt modelId="{9BED8645-5FA8-9442-8F8B-4D4D71DB18E3}" type="sibTrans" cxnId="{4C138D5F-5720-ED41-8108-AD7555339487}">
      <dgm:prSet/>
      <dgm:spPr/>
      <dgm:t>
        <a:bodyPr/>
        <a:lstStyle/>
        <a:p>
          <a:endParaRPr lang="en-US"/>
        </a:p>
      </dgm:t>
    </dgm:pt>
    <dgm:pt modelId="{D9F7DF32-0B92-E34B-BA8E-644727CC871B}">
      <dgm:prSet phldrT="[Text]" custT="1"/>
      <dgm:spPr>
        <a:solidFill>
          <a:schemeClr val="accent1">
            <a:lumMod val="40000"/>
            <a:lumOff val="60000"/>
            <a:alpha val="90000"/>
          </a:schemeClr>
        </a:solidFill>
      </dgm:spPr>
      <dgm:t>
        <a:bodyPr/>
        <a:lstStyle/>
        <a:p>
          <a:pPr>
            <a:buNone/>
          </a:pPr>
          <a:r>
            <a:rPr lang="en-US" sz="22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Chair, Engineering Technology Programs</a:t>
          </a:r>
          <a:endParaRPr lang="en-US" sz="22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4013AE1-1CE8-1144-81D0-2EDE00619DFA}" type="parTrans" cxnId="{73BEBED9-0779-1C40-AAAA-C64209784A9A}">
      <dgm:prSet/>
      <dgm:spPr/>
      <dgm:t>
        <a:bodyPr/>
        <a:lstStyle/>
        <a:p>
          <a:endParaRPr lang="en-US"/>
        </a:p>
      </dgm:t>
    </dgm:pt>
    <dgm:pt modelId="{4C4F34D4-232C-CD43-A4C0-BB1CE69621C5}" type="sibTrans" cxnId="{73BEBED9-0779-1C40-AAAA-C64209784A9A}">
      <dgm:prSet/>
      <dgm:spPr/>
      <dgm:t>
        <a:bodyPr/>
        <a:lstStyle/>
        <a:p>
          <a:endParaRPr lang="en-US"/>
        </a:p>
      </dgm:t>
    </dgm:pt>
    <dgm:pt modelId="{236B66B9-539B-3547-B8B1-1768ADF5FCEB}">
      <dgm:prSet phldrT="[Text]" custT="1"/>
      <dgm:spPr>
        <a:solidFill>
          <a:schemeClr val="accent1">
            <a:lumMod val="40000"/>
            <a:lumOff val="60000"/>
            <a:alpha val="90000"/>
          </a:schemeClr>
        </a:solidFill>
      </dgm:spPr>
      <dgm:t>
        <a:bodyPr/>
        <a:lstStyle/>
        <a:p>
          <a:pPr>
            <a:buNone/>
          </a:pPr>
          <a:r>
            <a:rPr lang="en-US" sz="2000" b="1" u="sng" dirty="0">
              <a:latin typeface="Calibri" panose="020F0502020204030204" pitchFamily="34" charset="0"/>
              <a:cs typeface="Calibri" panose="020F0502020204030204" pitchFamily="34" charset="0"/>
            </a:rPr>
            <a:t>In-class</a:t>
          </a:r>
          <a:r>
            <a:rPr lang="en-US" sz="2000" dirty="0">
              <a:latin typeface="Calibri" panose="020F0502020204030204" pitchFamily="34" charset="0"/>
              <a:cs typeface="Calibri" panose="020F0502020204030204" pitchFamily="34" charset="0"/>
            </a:rPr>
            <a:t>: lectures, group discussion, and hands-on activities</a:t>
          </a:r>
        </a:p>
      </dgm:t>
    </dgm:pt>
    <dgm:pt modelId="{27B1FA7A-B94C-AD41-A515-3CDE97444763}" type="parTrans" cxnId="{A1C5FAAC-2401-1842-90C2-2EE1279DCB17}">
      <dgm:prSet/>
      <dgm:spPr/>
      <dgm:t>
        <a:bodyPr/>
        <a:lstStyle/>
        <a:p>
          <a:endParaRPr lang="en-US"/>
        </a:p>
      </dgm:t>
    </dgm:pt>
    <dgm:pt modelId="{68C57722-B964-6346-A103-D7B1416A82F0}" type="sibTrans" cxnId="{A1C5FAAC-2401-1842-90C2-2EE1279DCB17}">
      <dgm:prSet/>
      <dgm:spPr/>
      <dgm:t>
        <a:bodyPr/>
        <a:lstStyle/>
        <a:p>
          <a:endParaRPr lang="en-US"/>
        </a:p>
      </dgm:t>
    </dgm:pt>
    <dgm:pt modelId="{63079AFE-4246-4542-A6AC-2F90F301B072}">
      <dgm:prSet phldrT="[Text]" custT="1"/>
      <dgm:spPr>
        <a:solidFill>
          <a:schemeClr val="accent1">
            <a:lumMod val="40000"/>
            <a:lumOff val="60000"/>
            <a:alpha val="90000"/>
          </a:schemeClr>
        </a:solidFill>
      </dgm:spPr>
      <dgm:t>
        <a:bodyPr/>
        <a:lstStyle/>
        <a:p>
          <a:pPr>
            <a:buNone/>
          </a:pPr>
          <a:r>
            <a:rPr lang="en-US" sz="2000" b="1" u="sng" dirty="0">
              <a:latin typeface="Calibri" panose="020F0502020204030204" pitchFamily="34" charset="0"/>
              <a:cs typeface="Calibri" panose="020F0502020204030204" pitchFamily="34" charset="0"/>
            </a:rPr>
            <a:t>Vacuum Equipment Trainer (VET) systems</a:t>
          </a:r>
          <a:r>
            <a:rPr lang="en-US" sz="2000" dirty="0">
              <a:latin typeface="Calibri" panose="020F0502020204030204" pitchFamily="34" charset="0"/>
              <a:cs typeface="Calibri" panose="020F0502020204030204" pitchFamily="34" charset="0"/>
            </a:rPr>
            <a:t>: </a:t>
          </a:r>
          <a:r>
            <a:rPr lang="en-US" sz="2000" dirty="0" smtClean="0">
              <a:latin typeface="Calibri" panose="020F0502020204030204" pitchFamily="34" charset="0"/>
              <a:cs typeface="Calibri" panose="020F0502020204030204" pitchFamily="34" charset="0"/>
            </a:rPr>
            <a:t>demos</a:t>
          </a:r>
          <a:r>
            <a:rPr lang="en-US" sz="2000" dirty="0">
              <a:latin typeface="Calibri" panose="020F0502020204030204" pitchFamily="34" charset="0"/>
              <a:cs typeface="Calibri" panose="020F0502020204030204" pitchFamily="34" charset="0"/>
            </a:rPr>
            <a:t>, hands-on </a:t>
          </a:r>
          <a:r>
            <a:rPr lang="en-US" sz="2000" dirty="0" smtClean="0">
              <a:latin typeface="Calibri" panose="020F0502020204030204" pitchFamily="34" charset="0"/>
              <a:cs typeface="Calibri" panose="020F0502020204030204" pitchFamily="34" charset="0"/>
            </a:rPr>
            <a:t>activities</a:t>
          </a:r>
          <a:endParaRPr lang="en-US" sz="20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32566F1-EED3-0746-9B18-47BF3AA0A035}" type="parTrans" cxnId="{07317D45-2E25-184F-BD2E-E20D12BEEB7D}">
      <dgm:prSet/>
      <dgm:spPr/>
      <dgm:t>
        <a:bodyPr/>
        <a:lstStyle/>
        <a:p>
          <a:endParaRPr lang="en-US"/>
        </a:p>
      </dgm:t>
    </dgm:pt>
    <dgm:pt modelId="{CE4074D3-F0EC-5140-BFE9-BF5E7860CB73}" type="sibTrans" cxnId="{07317D45-2E25-184F-BD2E-E20D12BEEB7D}">
      <dgm:prSet/>
      <dgm:spPr/>
      <dgm:t>
        <a:bodyPr/>
        <a:lstStyle/>
        <a:p>
          <a:endParaRPr lang="en-US"/>
        </a:p>
      </dgm:t>
    </dgm:pt>
    <dgm:pt modelId="{0CE0FADB-6060-A945-B3B0-ED9DD70FAB81}">
      <dgm:prSet phldrT="[Text]" custT="1"/>
      <dgm:spPr>
        <a:solidFill>
          <a:schemeClr val="accent1">
            <a:lumMod val="40000"/>
            <a:lumOff val="60000"/>
            <a:alpha val="90000"/>
          </a:schemeClr>
        </a:solidFill>
      </dgm:spPr>
      <dgm:t>
        <a:bodyPr/>
        <a:lstStyle/>
        <a:p>
          <a:pPr>
            <a:buNone/>
          </a:pPr>
          <a:r>
            <a:rPr lang="en-US" sz="2000" b="1" u="sng" dirty="0">
              <a:latin typeface="Calibri" panose="020F0502020204030204" pitchFamily="34" charset="0"/>
              <a:cs typeface="Calibri" panose="020F0502020204030204" pitchFamily="34" charset="0"/>
            </a:rPr>
            <a:t>Course content</a:t>
          </a:r>
          <a:r>
            <a:rPr lang="en-US" sz="2000" dirty="0">
              <a:latin typeface="Calibri" panose="020F0502020204030204" pitchFamily="34" charset="0"/>
              <a:cs typeface="Calibri" panose="020F0502020204030204" pitchFamily="34" charset="0"/>
            </a:rPr>
            <a:t>: </a:t>
          </a:r>
          <a:r>
            <a:rPr lang="en-US" sz="2000" dirty="0" smtClean="0">
              <a:latin typeface="Calibri" panose="020F0502020204030204" pitchFamily="34" charset="0"/>
              <a:cs typeface="Calibri" panose="020F0502020204030204" pitchFamily="34" charset="0"/>
            </a:rPr>
            <a:t>Course resources accessible online </a:t>
          </a:r>
          <a:endParaRPr lang="en-US" sz="20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A3833D7-47D5-BC4D-AF2B-2FA9709E94E4}" type="parTrans" cxnId="{D6AEF450-9499-4241-9A66-CA3E9C27A058}">
      <dgm:prSet/>
      <dgm:spPr/>
      <dgm:t>
        <a:bodyPr/>
        <a:lstStyle/>
        <a:p>
          <a:endParaRPr lang="en-US"/>
        </a:p>
      </dgm:t>
    </dgm:pt>
    <dgm:pt modelId="{4BE5008B-1886-3444-B8D8-A27457C29B5F}" type="sibTrans" cxnId="{D6AEF450-9499-4241-9A66-CA3E9C27A058}">
      <dgm:prSet/>
      <dgm:spPr/>
      <dgm:t>
        <a:bodyPr/>
        <a:lstStyle/>
        <a:p>
          <a:endParaRPr lang="en-US"/>
        </a:p>
      </dgm:t>
    </dgm:pt>
    <dgm:pt modelId="{142AFE40-CBB9-A542-B7D2-17BA1C54CA78}">
      <dgm:prSet phldrT="[Text]" custT="1"/>
      <dgm:spPr>
        <a:solidFill>
          <a:schemeClr val="accent1">
            <a:lumMod val="40000"/>
            <a:lumOff val="60000"/>
            <a:alpha val="90000"/>
          </a:schemeClr>
        </a:solidFill>
      </dgm:spPr>
      <dgm:t>
        <a:bodyPr/>
        <a:lstStyle/>
        <a:p>
          <a:pPr>
            <a:buNone/>
          </a:pPr>
          <a:r>
            <a:rPr lang="en-US" sz="2000" b="1" u="sng" dirty="0">
              <a:latin typeface="Calibri" panose="020F0502020204030204" pitchFamily="34" charset="0"/>
              <a:cs typeface="Calibri" panose="020F0502020204030204" pitchFamily="34" charset="0"/>
            </a:rPr>
            <a:t>A.A.S. in Vacuum </a:t>
          </a:r>
          <a:r>
            <a:rPr lang="en-US" sz="2000" b="1" u="sng" dirty="0" smtClean="0">
              <a:latin typeface="Calibri" panose="020F0502020204030204" pitchFamily="34" charset="0"/>
              <a:cs typeface="Calibri" panose="020F0502020204030204" pitchFamily="34" charset="0"/>
            </a:rPr>
            <a:t>and Thin Film Technology</a:t>
          </a:r>
          <a:r>
            <a:rPr lang="en-US" sz="2000" dirty="0">
              <a:latin typeface="Calibri" panose="020F0502020204030204" pitchFamily="34" charset="0"/>
              <a:cs typeface="Calibri" panose="020F0502020204030204" pitchFamily="34" charset="0"/>
            </a:rPr>
            <a:t>: 60 credits; </a:t>
          </a:r>
          <a:r>
            <a:rPr lang="en-US" sz="2000" dirty="0" smtClean="0">
              <a:latin typeface="Calibri" panose="020F0502020204030204" pitchFamily="34" charset="0"/>
              <a:cs typeface="Calibri" panose="020F0502020204030204" pitchFamily="34" charset="0"/>
            </a:rPr>
            <a:t>online, f2f and/or telepresence; complete in 2 years full-time</a:t>
          </a:r>
          <a:endParaRPr lang="en-US" sz="20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E9183D9-423B-504C-AFC4-B5BD76611B93}" type="parTrans" cxnId="{5044C762-C105-9B40-8094-83CDD8334DEA}">
      <dgm:prSet/>
      <dgm:spPr/>
      <dgm:t>
        <a:bodyPr/>
        <a:lstStyle/>
        <a:p>
          <a:endParaRPr lang="en-US"/>
        </a:p>
      </dgm:t>
    </dgm:pt>
    <dgm:pt modelId="{78C9BDA4-18E1-8748-A9AE-FD8A23A181FA}" type="sibTrans" cxnId="{5044C762-C105-9B40-8094-83CDD8334DEA}">
      <dgm:prSet/>
      <dgm:spPr/>
      <dgm:t>
        <a:bodyPr/>
        <a:lstStyle/>
        <a:p>
          <a:endParaRPr lang="en-US"/>
        </a:p>
      </dgm:t>
    </dgm:pt>
    <dgm:pt modelId="{1010E5A9-0CF8-4D57-A710-AE789FEB5048}">
      <dgm:prSet phldrT="[Text]" custT="1"/>
      <dgm:spPr>
        <a:solidFill>
          <a:schemeClr val="accent1">
            <a:lumMod val="40000"/>
            <a:lumOff val="60000"/>
            <a:alpha val="90000"/>
          </a:schemeClr>
        </a:solidFill>
      </dgm:spPr>
      <dgm:t>
        <a:bodyPr/>
        <a:lstStyle/>
        <a:p>
          <a:pPr>
            <a:buNone/>
          </a:pPr>
          <a:r>
            <a:rPr lang="en-US" sz="2000" b="1" u="sng" dirty="0" smtClean="0">
              <a:latin typeface="Calibri" panose="020F0502020204030204" pitchFamily="34" charset="0"/>
              <a:cs typeface="Calibri" panose="020F0502020204030204" pitchFamily="34" charset="0"/>
            </a:rPr>
            <a:t>Overview of  Vacuum Technology</a:t>
          </a:r>
          <a:r>
            <a:rPr lang="en-US" sz="2000" dirty="0" smtClean="0">
              <a:latin typeface="Calibri" panose="020F0502020204030204" pitchFamily="34" charset="0"/>
              <a:cs typeface="Calibri" panose="020F0502020204030204" pitchFamily="34" charset="0"/>
            </a:rPr>
            <a:t>: 1 day, non-credit; f2f or telepresence</a:t>
          </a:r>
          <a:endParaRPr lang="en-US" sz="20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6C44C19-B423-488A-A52F-281681BCCBF2}" type="parTrans" cxnId="{71216EE6-C91A-4114-9F8E-F18D3C31AD6B}">
      <dgm:prSet/>
      <dgm:spPr/>
      <dgm:t>
        <a:bodyPr/>
        <a:lstStyle/>
        <a:p>
          <a:endParaRPr lang="en-US"/>
        </a:p>
      </dgm:t>
    </dgm:pt>
    <dgm:pt modelId="{A79B46B5-5DFF-47B0-BD2A-765A0816F299}" type="sibTrans" cxnId="{71216EE6-C91A-4114-9F8E-F18D3C31AD6B}">
      <dgm:prSet/>
      <dgm:spPr/>
      <dgm:t>
        <a:bodyPr/>
        <a:lstStyle/>
        <a:p>
          <a:endParaRPr lang="en-US"/>
        </a:p>
      </dgm:t>
    </dgm:pt>
    <dgm:pt modelId="{67820B64-33F2-164F-A5B4-BAD5B9582712}" type="pres">
      <dgm:prSet presAssocID="{8DA0B9F9-6F85-9346-B59E-8B839579AD8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6A479C6-D4AD-D74C-9452-018D00687C2C}" type="pres">
      <dgm:prSet presAssocID="{4D185FE7-B04B-B34D-BA1C-5419D0EBD741}" presName="linNode" presStyleCnt="0"/>
      <dgm:spPr/>
    </dgm:pt>
    <dgm:pt modelId="{38DAA23B-1A0B-2842-A26F-3F184052DA1C}" type="pres">
      <dgm:prSet presAssocID="{4D185FE7-B04B-B34D-BA1C-5419D0EBD741}" presName="parentText" presStyleLbl="node1" presStyleIdx="0" presStyleCnt="3" custScaleX="82502" custScaleY="82586" custLinFactNeighborX="-1490" custLinFactNeighborY="607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F9A41B-FFBC-E54A-98E1-64148F9149D2}" type="pres">
      <dgm:prSet presAssocID="{4D185FE7-B04B-B34D-BA1C-5419D0EBD741}" presName="descendantText" presStyleLbl="alignAccFollowNode1" presStyleIdx="0" presStyleCnt="3" custScaleX="123017" custScaleY="98083" custLinFactNeighborX="-210" custLinFactNeighborY="973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696A90-7F34-A843-8F1E-59BB22D58145}" type="pres">
      <dgm:prSet presAssocID="{69E86E68-3B51-A145-A342-C92ABD374303}" presName="sp" presStyleCnt="0"/>
      <dgm:spPr/>
    </dgm:pt>
    <dgm:pt modelId="{C59FC439-D37C-C24B-AB81-65291D9E7279}" type="pres">
      <dgm:prSet presAssocID="{47C33D9E-EE38-AE4F-9961-6B487F9BAC99}" presName="linNode" presStyleCnt="0"/>
      <dgm:spPr/>
    </dgm:pt>
    <dgm:pt modelId="{26568E4C-A304-DA47-BA9B-37A5F77497A4}" type="pres">
      <dgm:prSet presAssocID="{47C33D9E-EE38-AE4F-9961-6B487F9BAC99}" presName="parentText" presStyleLbl="node1" presStyleIdx="1" presStyleCnt="3" custScaleX="74425" custScaleY="72416" custLinFactNeighborX="-1300" custLinFactNeighborY="245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45C1D89-5296-A34A-9E46-02C886A03443}" type="pres">
      <dgm:prSet presAssocID="{47C33D9E-EE38-AE4F-9961-6B487F9BAC99}" presName="descendantText" presStyleLbl="alignAccFollowNode1" presStyleIdx="1" presStyleCnt="3" custScaleX="113249" custScaleY="84091" custLinFactNeighborX="889" custLinFactNeighborY="413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F1D29AA-D13F-4B4A-A58C-EA0E6CB9CA3E}" type="pres">
      <dgm:prSet presAssocID="{07747CD1-C308-EB4E-BDB0-2479CC2F79B8}" presName="sp" presStyleCnt="0"/>
      <dgm:spPr/>
    </dgm:pt>
    <dgm:pt modelId="{8EF3E749-68D0-2349-B693-E54AEC3BF428}" type="pres">
      <dgm:prSet presAssocID="{297D8E74-F097-074F-9576-FB1D4804AF0B}" presName="linNode" presStyleCnt="0"/>
      <dgm:spPr/>
    </dgm:pt>
    <dgm:pt modelId="{277BA587-E193-D34C-990A-7FF73746C89E}" type="pres">
      <dgm:prSet presAssocID="{297D8E74-F097-074F-9576-FB1D4804AF0B}" presName="parentText" presStyleLbl="node1" presStyleIdx="2" presStyleCnt="3" custScaleX="74037" custScaleY="42212" custLinFactNeighborX="-4085" custLinFactNeighborY="-97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61FC9F-6D99-334E-A3DF-18B2E3C85C1F}" type="pres">
      <dgm:prSet presAssocID="{297D8E74-F097-074F-9576-FB1D4804AF0B}" presName="descendantText" presStyleLbl="alignAccFollowNode1" presStyleIdx="2" presStyleCnt="3" custScaleX="114061" custScaleY="45601" custLinFactNeighborY="-409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FDB93DF-5C01-484F-9FFE-BD8CD0A71618}" type="presOf" srcId="{236B66B9-539B-3547-B8B1-1768ADF5FCEB}" destId="{D45C1D89-5296-A34A-9E46-02C886A03443}" srcOrd="0" destOrd="1" presId="urn:microsoft.com/office/officeart/2005/8/layout/vList5"/>
    <dgm:cxn modelId="{92732407-3F38-4840-BC78-A614C659425A}" type="presOf" srcId="{8DA0B9F9-6F85-9346-B59E-8B839579AD89}" destId="{67820B64-33F2-164F-A5B4-BAD5B9582712}" srcOrd="0" destOrd="0" presId="urn:microsoft.com/office/officeart/2005/8/layout/vList5"/>
    <dgm:cxn modelId="{07317D45-2E25-184F-BD2E-E20D12BEEB7D}" srcId="{47C33D9E-EE38-AE4F-9961-6B487F9BAC99}" destId="{63079AFE-4246-4542-A6AC-2F90F301B072}" srcOrd="2" destOrd="0" parTransId="{832566F1-EED3-0746-9B18-47BF3AA0A035}" sibTransId="{CE4074D3-F0EC-5140-BFE9-BF5E7860CB73}"/>
    <dgm:cxn modelId="{83254715-37C6-4A4E-B1CE-C232B99886B9}" type="presOf" srcId="{142AFE40-CBB9-A542-B7D2-17BA1C54CA78}" destId="{07F9A41B-FFBC-E54A-98E1-64148F9149D2}" srcOrd="0" destOrd="1" presId="urn:microsoft.com/office/officeart/2005/8/layout/vList5"/>
    <dgm:cxn modelId="{71216EE6-C91A-4114-9F8E-F18D3C31AD6B}" srcId="{4D185FE7-B04B-B34D-BA1C-5419D0EBD741}" destId="{1010E5A9-0CF8-4D57-A710-AE789FEB5048}" srcOrd="2" destOrd="0" parTransId="{56C44C19-B423-488A-A52F-281681BCCBF2}" sibTransId="{A79B46B5-5DFF-47B0-BD2A-765A0816F299}"/>
    <dgm:cxn modelId="{4C138D5F-5720-ED41-8108-AD7555339487}" srcId="{297D8E74-F097-074F-9576-FB1D4804AF0B}" destId="{5BAD88C1-B50E-FA47-B2DD-E656BA178083}" srcOrd="0" destOrd="0" parTransId="{64847969-CD94-0E4F-85FD-551564D526CB}" sibTransId="{9BED8645-5FA8-9442-8F8B-4D4D71DB18E3}"/>
    <dgm:cxn modelId="{0773705D-A435-6D46-80DA-7C88224FB348}" srcId="{8DA0B9F9-6F85-9346-B59E-8B839579AD89}" destId="{297D8E74-F097-074F-9576-FB1D4804AF0B}" srcOrd="2" destOrd="0" parTransId="{BF7AC780-EECD-FA44-94E1-D59BCBD4EA95}" sibTransId="{6E634772-17FB-7A49-B473-54966B9BF0DA}"/>
    <dgm:cxn modelId="{8722D68D-1F5A-3D44-B288-B9351D34B07C}" type="presOf" srcId="{D9F7DF32-0B92-E34B-BA8E-644727CC871B}" destId="{3361FC9F-6D99-334E-A3DF-18B2E3C85C1F}" srcOrd="0" destOrd="1" presId="urn:microsoft.com/office/officeart/2005/8/layout/vList5"/>
    <dgm:cxn modelId="{13A74821-387E-AB4B-B8B7-1B6DA3114144}" srcId="{8DA0B9F9-6F85-9346-B59E-8B839579AD89}" destId="{47C33D9E-EE38-AE4F-9961-6B487F9BAC99}" srcOrd="1" destOrd="0" parTransId="{34389E89-781B-5A42-8DC3-34746EC66710}" sibTransId="{07747CD1-C308-EB4E-BDB0-2479CC2F79B8}"/>
    <dgm:cxn modelId="{9C1C0301-1537-E543-B03C-81C2707226B8}" type="presOf" srcId="{5BAD88C1-B50E-FA47-B2DD-E656BA178083}" destId="{3361FC9F-6D99-334E-A3DF-18B2E3C85C1F}" srcOrd="0" destOrd="0" presId="urn:microsoft.com/office/officeart/2005/8/layout/vList5"/>
    <dgm:cxn modelId="{5044C762-C105-9B40-8094-83CDD8334DEA}" srcId="{4D185FE7-B04B-B34D-BA1C-5419D0EBD741}" destId="{142AFE40-CBB9-A542-B7D2-17BA1C54CA78}" srcOrd="1" destOrd="0" parTransId="{8E9183D9-423B-504C-AFC4-B5BD76611B93}" sibTransId="{78C9BDA4-18E1-8748-A9AE-FD8A23A181FA}"/>
    <dgm:cxn modelId="{084A766E-D447-F048-AA17-7FA4B8CC9160}" srcId="{8DA0B9F9-6F85-9346-B59E-8B839579AD89}" destId="{4D185FE7-B04B-B34D-BA1C-5419D0EBD741}" srcOrd="0" destOrd="0" parTransId="{956E6A3B-EAA1-134E-BF71-C96541EBE970}" sibTransId="{69E86E68-3B51-A145-A342-C92ABD374303}"/>
    <dgm:cxn modelId="{73BEBED9-0779-1C40-AAAA-C64209784A9A}" srcId="{297D8E74-F097-074F-9576-FB1D4804AF0B}" destId="{D9F7DF32-0B92-E34B-BA8E-644727CC871B}" srcOrd="1" destOrd="0" parTransId="{04013AE1-1CE8-1144-81D0-2EDE00619DFA}" sibTransId="{4C4F34D4-232C-CD43-A4C0-BB1CE69621C5}"/>
    <dgm:cxn modelId="{661F0FE5-991A-BA45-B801-9C009A550BBF}" type="presOf" srcId="{63079AFE-4246-4542-A6AC-2F90F301B072}" destId="{D45C1D89-5296-A34A-9E46-02C886A03443}" srcOrd="0" destOrd="2" presId="urn:microsoft.com/office/officeart/2005/8/layout/vList5"/>
    <dgm:cxn modelId="{E3931A12-6647-634F-A144-AA86D4487BE4}" type="presOf" srcId="{47C33D9E-EE38-AE4F-9961-6B487F9BAC99}" destId="{26568E4C-A304-DA47-BA9B-37A5F77497A4}" srcOrd="0" destOrd="0" presId="urn:microsoft.com/office/officeart/2005/8/layout/vList5"/>
    <dgm:cxn modelId="{51682982-AF17-F743-B13D-C365B250050B}" srcId="{47C33D9E-EE38-AE4F-9961-6B487F9BAC99}" destId="{1B2BFC97-47C8-1B48-8246-AB33A5C19DF3}" srcOrd="0" destOrd="0" parTransId="{E8A6038D-8351-D749-AE65-27D96AF12341}" sibTransId="{47DD429A-9641-554C-A271-C9C14076BEF1}"/>
    <dgm:cxn modelId="{49B3C6FC-52C4-4CDA-B1DC-D2534163FD58}" type="presOf" srcId="{1010E5A9-0CF8-4D57-A710-AE789FEB5048}" destId="{07F9A41B-FFBC-E54A-98E1-64148F9149D2}" srcOrd="0" destOrd="2" presId="urn:microsoft.com/office/officeart/2005/8/layout/vList5"/>
    <dgm:cxn modelId="{A1C5FAAC-2401-1842-90C2-2EE1279DCB17}" srcId="{47C33D9E-EE38-AE4F-9961-6B487F9BAC99}" destId="{236B66B9-539B-3547-B8B1-1768ADF5FCEB}" srcOrd="1" destOrd="0" parTransId="{27B1FA7A-B94C-AD41-A515-3CDE97444763}" sibTransId="{68C57722-B964-6346-A103-D7B1416A82F0}"/>
    <dgm:cxn modelId="{39C7AED4-FD16-1C4D-945E-75FA413EF446}" type="presOf" srcId="{4D185FE7-B04B-B34D-BA1C-5419D0EBD741}" destId="{38DAA23B-1A0B-2842-A26F-3F184052DA1C}" srcOrd="0" destOrd="0" presId="urn:microsoft.com/office/officeart/2005/8/layout/vList5"/>
    <dgm:cxn modelId="{914953FA-411A-BA4B-9BE0-5057CBE2D624}" type="presOf" srcId="{759DE749-3D4E-3B4D-81ED-37DE8F61FE78}" destId="{07F9A41B-FFBC-E54A-98E1-64148F9149D2}" srcOrd="0" destOrd="0" presId="urn:microsoft.com/office/officeart/2005/8/layout/vList5"/>
    <dgm:cxn modelId="{F88DA1BA-6D0C-5540-9186-E84C3315FC9E}" type="presOf" srcId="{0CE0FADB-6060-A945-B3B0-ED9DD70FAB81}" destId="{D45C1D89-5296-A34A-9E46-02C886A03443}" srcOrd="0" destOrd="3" presId="urn:microsoft.com/office/officeart/2005/8/layout/vList5"/>
    <dgm:cxn modelId="{A3119746-5270-5A46-BC77-D5F8580B9865}" type="presOf" srcId="{1B2BFC97-47C8-1B48-8246-AB33A5C19DF3}" destId="{D45C1D89-5296-A34A-9E46-02C886A03443}" srcOrd="0" destOrd="0" presId="urn:microsoft.com/office/officeart/2005/8/layout/vList5"/>
    <dgm:cxn modelId="{D6AEF450-9499-4241-9A66-CA3E9C27A058}" srcId="{47C33D9E-EE38-AE4F-9961-6B487F9BAC99}" destId="{0CE0FADB-6060-A945-B3B0-ED9DD70FAB81}" srcOrd="3" destOrd="0" parTransId="{AA3833D7-47D5-BC4D-AF2B-2FA9709E94E4}" sibTransId="{4BE5008B-1886-3444-B8D8-A27457C29B5F}"/>
    <dgm:cxn modelId="{E80269A3-4193-C94B-8AC2-00082616795E}" srcId="{4D185FE7-B04B-B34D-BA1C-5419D0EBD741}" destId="{759DE749-3D4E-3B4D-81ED-37DE8F61FE78}" srcOrd="0" destOrd="0" parTransId="{D8484B42-9C07-444A-8FCD-8D3FDBE4157C}" sibTransId="{8CC27460-7A39-3840-A184-734B9685766D}"/>
    <dgm:cxn modelId="{BEE68A90-52D4-BF45-941F-A8CE435C940E}" type="presOf" srcId="{297D8E74-F097-074F-9576-FB1D4804AF0B}" destId="{277BA587-E193-D34C-990A-7FF73746C89E}" srcOrd="0" destOrd="0" presId="urn:microsoft.com/office/officeart/2005/8/layout/vList5"/>
    <dgm:cxn modelId="{5D311EE5-32BF-6446-9D9A-B0137BAFD9C7}" type="presParOf" srcId="{67820B64-33F2-164F-A5B4-BAD5B9582712}" destId="{A6A479C6-D4AD-D74C-9452-018D00687C2C}" srcOrd="0" destOrd="0" presId="urn:microsoft.com/office/officeart/2005/8/layout/vList5"/>
    <dgm:cxn modelId="{3B0908AD-D368-8A41-9060-A2905AA7FFEB}" type="presParOf" srcId="{A6A479C6-D4AD-D74C-9452-018D00687C2C}" destId="{38DAA23B-1A0B-2842-A26F-3F184052DA1C}" srcOrd="0" destOrd="0" presId="urn:microsoft.com/office/officeart/2005/8/layout/vList5"/>
    <dgm:cxn modelId="{CA419436-3557-9041-A5A3-B64415A994EB}" type="presParOf" srcId="{A6A479C6-D4AD-D74C-9452-018D00687C2C}" destId="{07F9A41B-FFBC-E54A-98E1-64148F9149D2}" srcOrd="1" destOrd="0" presId="urn:microsoft.com/office/officeart/2005/8/layout/vList5"/>
    <dgm:cxn modelId="{1047643C-0E80-C741-BCB9-06A4F3A1A87E}" type="presParOf" srcId="{67820B64-33F2-164F-A5B4-BAD5B9582712}" destId="{4B696A90-7F34-A843-8F1E-59BB22D58145}" srcOrd="1" destOrd="0" presId="urn:microsoft.com/office/officeart/2005/8/layout/vList5"/>
    <dgm:cxn modelId="{7A0C67D6-B8CD-6B4F-981D-5ECF949A106B}" type="presParOf" srcId="{67820B64-33F2-164F-A5B4-BAD5B9582712}" destId="{C59FC439-D37C-C24B-AB81-65291D9E7279}" srcOrd="2" destOrd="0" presId="urn:microsoft.com/office/officeart/2005/8/layout/vList5"/>
    <dgm:cxn modelId="{0DA807BF-BB51-1E43-B329-04C9246C474E}" type="presParOf" srcId="{C59FC439-D37C-C24B-AB81-65291D9E7279}" destId="{26568E4C-A304-DA47-BA9B-37A5F77497A4}" srcOrd="0" destOrd="0" presId="urn:microsoft.com/office/officeart/2005/8/layout/vList5"/>
    <dgm:cxn modelId="{8249A793-647C-264C-8AE6-28F38BDDE69F}" type="presParOf" srcId="{C59FC439-D37C-C24B-AB81-65291D9E7279}" destId="{D45C1D89-5296-A34A-9E46-02C886A03443}" srcOrd="1" destOrd="0" presId="urn:microsoft.com/office/officeart/2005/8/layout/vList5"/>
    <dgm:cxn modelId="{517D90F5-B720-1B4C-A6E9-4462D29BF6A9}" type="presParOf" srcId="{67820B64-33F2-164F-A5B4-BAD5B9582712}" destId="{5F1D29AA-D13F-4B4A-A58C-EA0E6CB9CA3E}" srcOrd="3" destOrd="0" presId="urn:microsoft.com/office/officeart/2005/8/layout/vList5"/>
    <dgm:cxn modelId="{437FCD00-2E37-6046-B9B7-13C140174016}" type="presParOf" srcId="{67820B64-33F2-164F-A5B4-BAD5B9582712}" destId="{8EF3E749-68D0-2349-B693-E54AEC3BF428}" srcOrd="4" destOrd="0" presId="urn:microsoft.com/office/officeart/2005/8/layout/vList5"/>
    <dgm:cxn modelId="{81827B36-E440-6943-AB1C-18CBAE850D82}" type="presParOf" srcId="{8EF3E749-68D0-2349-B693-E54AEC3BF428}" destId="{277BA587-E193-D34C-990A-7FF73746C89E}" srcOrd="0" destOrd="0" presId="urn:microsoft.com/office/officeart/2005/8/layout/vList5"/>
    <dgm:cxn modelId="{709E8926-6EA6-5D44-8025-0AB9EABF07FE}" type="presParOf" srcId="{8EF3E749-68D0-2349-B693-E54AEC3BF428}" destId="{3361FC9F-6D99-334E-A3DF-18B2E3C85C1F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F9A41B-FFBC-E54A-98E1-64148F9149D2}">
      <dsp:nvSpPr>
        <dsp:cNvPr id="0" name=""/>
        <dsp:cNvSpPr/>
      </dsp:nvSpPr>
      <dsp:spPr>
        <a:xfrm rot="5400000">
          <a:off x="6279511" y="-2882911"/>
          <a:ext cx="2051177" cy="8333863"/>
        </a:xfrm>
        <a:prstGeom prst="round2SameRect">
          <a:avLst/>
        </a:prstGeom>
        <a:solidFill>
          <a:schemeClr val="accent1">
            <a:lumMod val="40000"/>
            <a:lumOff val="60000"/>
            <a:alpha val="9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1" u="sng" kern="1200" dirty="0">
              <a:latin typeface="Calibri" panose="020F0502020204030204" pitchFamily="34" charset="0"/>
              <a:cs typeface="Calibri" panose="020F0502020204030204" pitchFamily="34" charset="0"/>
            </a:rPr>
            <a:t>Vacuum Technology Certificate</a:t>
          </a:r>
          <a:r>
            <a:rPr lang="en-US" sz="2000" kern="1200" dirty="0">
              <a:latin typeface="Calibri" panose="020F0502020204030204" pitchFamily="34" charset="0"/>
              <a:cs typeface="Calibri" panose="020F0502020204030204" pitchFamily="34" charset="0"/>
            </a:rPr>
            <a:t>: </a:t>
          </a:r>
          <a:r>
            <a:rPr lang="en-US" sz="200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9-11 credits completed online</a:t>
          </a:r>
          <a:r>
            <a:rPr lang="en-US" sz="2000" kern="1200" dirty="0">
              <a:latin typeface="Calibri" panose="020F0502020204030204" pitchFamily="34" charset="0"/>
              <a:cs typeface="Calibri" panose="020F0502020204030204" pitchFamily="34" charset="0"/>
            </a:rPr>
            <a:t>, </a:t>
          </a:r>
          <a:r>
            <a:rPr lang="en-US" sz="200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f2f and/or </a:t>
          </a:r>
          <a:r>
            <a:rPr lang="en-US" sz="2000" kern="1200" dirty="0">
              <a:latin typeface="Calibri" panose="020F0502020204030204" pitchFamily="34" charset="0"/>
              <a:cs typeface="Calibri" panose="020F0502020204030204" pitchFamily="34" charset="0"/>
            </a:rPr>
            <a:t>telepresence</a:t>
          </a:r>
          <a:r>
            <a:rPr lang="en-US" sz="200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; complete Certificate in 1.5 - 2 </a:t>
          </a:r>
          <a:r>
            <a:rPr lang="en-US" sz="2000" kern="1200" dirty="0">
              <a:latin typeface="Calibri" panose="020F0502020204030204" pitchFamily="34" charset="0"/>
              <a:cs typeface="Calibri" panose="020F0502020204030204" pitchFamily="34" charset="0"/>
            </a:rPr>
            <a:t>years part-time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1" u="sng" kern="1200" dirty="0">
              <a:latin typeface="Calibri" panose="020F0502020204030204" pitchFamily="34" charset="0"/>
              <a:cs typeface="Calibri" panose="020F0502020204030204" pitchFamily="34" charset="0"/>
            </a:rPr>
            <a:t>A.A.S. in Vacuum </a:t>
          </a:r>
          <a:r>
            <a:rPr lang="en-US" sz="2000" b="1" u="sng" kern="1200" dirty="0" smtClean="0">
              <a:latin typeface="Calibri" panose="020F0502020204030204" pitchFamily="34" charset="0"/>
              <a:cs typeface="Calibri" panose="020F0502020204030204" pitchFamily="34" charset="0"/>
            </a:rPr>
            <a:t>and Thin Film Technology</a:t>
          </a:r>
          <a:r>
            <a:rPr lang="en-US" sz="2000" kern="1200" dirty="0">
              <a:latin typeface="Calibri" panose="020F0502020204030204" pitchFamily="34" charset="0"/>
              <a:cs typeface="Calibri" panose="020F0502020204030204" pitchFamily="34" charset="0"/>
            </a:rPr>
            <a:t>: 60 credits; </a:t>
          </a:r>
          <a:r>
            <a:rPr lang="en-US" sz="200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online, f2f and/or telepresence; complete in 2 years full-time</a:t>
          </a:r>
          <a:endParaRPr lang="en-US" sz="2000" kern="1200" dirty="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1" u="sng" kern="1200" dirty="0" smtClean="0">
              <a:latin typeface="Calibri" panose="020F0502020204030204" pitchFamily="34" charset="0"/>
              <a:cs typeface="Calibri" panose="020F0502020204030204" pitchFamily="34" charset="0"/>
            </a:rPr>
            <a:t>Overview of  Vacuum Technology</a:t>
          </a:r>
          <a:r>
            <a:rPr lang="en-US" sz="200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: 1 day, non-credit; f2f or telepresence</a:t>
          </a:r>
          <a:endParaRPr lang="en-US" sz="20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 rot="-5400000">
        <a:off x="3138168" y="358562"/>
        <a:ext cx="8233733" cy="1850917"/>
      </dsp:txXfrm>
    </dsp:sp>
    <dsp:sp modelId="{38DAA23B-1A0B-2842-A26F-3F184052DA1C}">
      <dsp:nvSpPr>
        <dsp:cNvPr id="0" name=""/>
        <dsp:cNvSpPr/>
      </dsp:nvSpPr>
      <dsp:spPr>
        <a:xfrm>
          <a:off x="0" y="159739"/>
          <a:ext cx="3143896" cy="2158866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Learning Opportunities</a:t>
          </a:r>
        </a:p>
      </dsp:txBody>
      <dsp:txXfrm>
        <a:off x="105387" y="265126"/>
        <a:ext cx="2933122" cy="1948092"/>
      </dsp:txXfrm>
    </dsp:sp>
    <dsp:sp modelId="{D45C1D89-5296-A34A-9E46-02C886A03443}">
      <dsp:nvSpPr>
        <dsp:cNvPr id="0" name=""/>
        <dsp:cNvSpPr/>
      </dsp:nvSpPr>
      <dsp:spPr>
        <a:xfrm rot="5400000">
          <a:off x="6397346" y="-837702"/>
          <a:ext cx="1758567" cy="8322304"/>
        </a:xfrm>
        <a:prstGeom prst="round2SameRect">
          <a:avLst/>
        </a:prstGeom>
        <a:solidFill>
          <a:schemeClr val="accent1">
            <a:lumMod val="40000"/>
            <a:lumOff val="60000"/>
            <a:alpha val="9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1" u="sng" kern="1200" dirty="0">
              <a:latin typeface="Calibri" panose="020F0502020204030204" pitchFamily="34" charset="0"/>
              <a:cs typeface="Calibri" panose="020F0502020204030204" pitchFamily="34" charset="0"/>
            </a:rPr>
            <a:t>Connect via telepresence</a:t>
          </a:r>
          <a:r>
            <a:rPr lang="en-US" sz="2000" u="none" kern="1200" dirty="0">
              <a:latin typeface="Calibri" panose="020F0502020204030204" pitchFamily="34" charset="0"/>
              <a:cs typeface="Calibri" panose="020F0502020204030204" pitchFamily="34" charset="0"/>
            </a:rPr>
            <a:t>: </a:t>
          </a:r>
          <a:r>
            <a:rPr lang="en-US" sz="2000" u="none" kern="1200" dirty="0" smtClean="0">
              <a:latin typeface="Calibri" panose="020F0502020204030204" pitchFamily="34" charset="0"/>
              <a:cs typeface="Calibri" panose="020F0502020204030204" pitchFamily="34" charset="0"/>
            </a:rPr>
            <a:t>classroom </a:t>
          </a:r>
          <a:r>
            <a:rPr lang="en-US" sz="200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with </a:t>
          </a:r>
          <a:r>
            <a:rPr lang="en-US" sz="2000" kern="1200" dirty="0">
              <a:latin typeface="Calibri" panose="020F0502020204030204" pitchFamily="34" charset="0"/>
              <a:cs typeface="Calibri" panose="020F0502020204030204" pitchFamily="34" charset="0"/>
            </a:rPr>
            <a:t>cameras and microphones.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1" u="sng" kern="1200" dirty="0">
              <a:latin typeface="Calibri" panose="020F0502020204030204" pitchFamily="34" charset="0"/>
              <a:cs typeface="Calibri" panose="020F0502020204030204" pitchFamily="34" charset="0"/>
            </a:rPr>
            <a:t>In-class</a:t>
          </a:r>
          <a:r>
            <a:rPr lang="en-US" sz="2000" kern="1200" dirty="0">
              <a:latin typeface="Calibri" panose="020F0502020204030204" pitchFamily="34" charset="0"/>
              <a:cs typeface="Calibri" panose="020F0502020204030204" pitchFamily="34" charset="0"/>
            </a:rPr>
            <a:t>: lectures, group discussion, and hands-on activities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1" u="sng" kern="1200" dirty="0">
              <a:latin typeface="Calibri" panose="020F0502020204030204" pitchFamily="34" charset="0"/>
              <a:cs typeface="Calibri" panose="020F0502020204030204" pitchFamily="34" charset="0"/>
            </a:rPr>
            <a:t>Vacuum Equipment Trainer (VET) systems</a:t>
          </a:r>
          <a:r>
            <a:rPr lang="en-US" sz="2000" kern="1200" dirty="0">
              <a:latin typeface="Calibri" panose="020F0502020204030204" pitchFamily="34" charset="0"/>
              <a:cs typeface="Calibri" panose="020F0502020204030204" pitchFamily="34" charset="0"/>
            </a:rPr>
            <a:t>: </a:t>
          </a:r>
          <a:r>
            <a:rPr lang="en-US" sz="200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demos</a:t>
          </a:r>
          <a:r>
            <a:rPr lang="en-US" sz="2000" kern="1200" dirty="0">
              <a:latin typeface="Calibri" panose="020F0502020204030204" pitchFamily="34" charset="0"/>
              <a:cs typeface="Calibri" panose="020F0502020204030204" pitchFamily="34" charset="0"/>
            </a:rPr>
            <a:t>, hands-on </a:t>
          </a:r>
          <a:r>
            <a:rPr lang="en-US" sz="200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activities</a:t>
          </a:r>
          <a:endParaRPr lang="en-US" sz="2000" kern="1200" dirty="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1" u="sng" kern="1200" dirty="0">
              <a:latin typeface="Calibri" panose="020F0502020204030204" pitchFamily="34" charset="0"/>
              <a:cs typeface="Calibri" panose="020F0502020204030204" pitchFamily="34" charset="0"/>
            </a:rPr>
            <a:t>Course content</a:t>
          </a:r>
          <a:r>
            <a:rPr lang="en-US" sz="2000" kern="1200" dirty="0">
              <a:latin typeface="Calibri" panose="020F0502020204030204" pitchFamily="34" charset="0"/>
              <a:cs typeface="Calibri" panose="020F0502020204030204" pitchFamily="34" charset="0"/>
            </a:rPr>
            <a:t>: </a:t>
          </a:r>
          <a:r>
            <a:rPr lang="en-US" sz="200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Course resources accessible online </a:t>
          </a:r>
          <a:endParaRPr lang="en-US" sz="20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 rot="-5400000">
        <a:off x="3115478" y="2530012"/>
        <a:ext cx="8236458" cy="1586875"/>
      </dsp:txXfrm>
    </dsp:sp>
    <dsp:sp modelId="{26568E4C-A304-DA47-BA9B-37A5F77497A4}">
      <dsp:nvSpPr>
        <dsp:cNvPr id="0" name=""/>
        <dsp:cNvSpPr/>
      </dsp:nvSpPr>
      <dsp:spPr>
        <a:xfrm>
          <a:off x="0" y="2354706"/>
          <a:ext cx="3076455" cy="1893014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How it works</a:t>
          </a:r>
          <a:br>
            <a:rPr lang="en-US" sz="3600" kern="12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n-US" sz="36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  <a:hlinkClick xmlns:r="http://schemas.openxmlformats.org/officeDocument/2006/relationships" r:id="rId1">
                <a:extLst>
                  <a:ext uri="{A12FA001-AC4F-418D-AE19-62706E023703}">
                    <ahyp:hlinkClr xmlns="" xmlns:ahyp="http://schemas.microsoft.com/office/drawing/2018/hyperlinkcolor" val="tx"/>
                  </a:ext>
                </a:extLst>
              </a:hlinkClick>
            </a:rPr>
            <a:t>Watch Demo</a:t>
          </a:r>
          <a:endParaRPr lang="en-US" sz="3600" kern="12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92409" y="2447115"/>
        <a:ext cx="2891637" cy="1708196"/>
      </dsp:txXfrm>
    </dsp:sp>
    <dsp:sp modelId="{3361FC9F-6D99-334E-A3DF-18B2E3C85C1F}">
      <dsp:nvSpPr>
        <dsp:cNvPr id="0" name=""/>
        <dsp:cNvSpPr/>
      </dsp:nvSpPr>
      <dsp:spPr>
        <a:xfrm rot="5400000">
          <a:off x="6776859" y="589416"/>
          <a:ext cx="953638" cy="8381975"/>
        </a:xfrm>
        <a:prstGeom prst="round2SameRect">
          <a:avLst/>
        </a:prstGeom>
        <a:solidFill>
          <a:schemeClr val="accent1">
            <a:lumMod val="40000"/>
            <a:lumOff val="60000"/>
            <a:alpha val="9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b="1" u="sng" kern="12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Nancy </a:t>
          </a:r>
          <a:r>
            <a:rPr lang="en-US" sz="2200" b="1" u="sng" kern="1200" dirty="0" err="1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Louwagie</a:t>
          </a:r>
          <a:r>
            <a:rPr lang="en-US" sz="2200" b="1" u="sng" kern="12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: </a:t>
          </a:r>
          <a:r>
            <a:rPr lang="en-US" sz="2200" kern="12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hlinkClick xmlns:r="http://schemas.openxmlformats.org/officeDocument/2006/relationships" r:id="rId2"/>
            </a:rPr>
            <a:t>Nancy.Louwagie@normandale.edu</a:t>
          </a:r>
          <a:endParaRPr lang="en-US" sz="2200" b="1" u="sng" kern="1200" dirty="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Chair, Engineering Technology Programs</a:t>
          </a:r>
          <a:endParaRPr lang="en-US" sz="22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 rot="-5400000">
        <a:off x="3062691" y="4350138"/>
        <a:ext cx="8335422" cy="860532"/>
      </dsp:txXfrm>
    </dsp:sp>
    <dsp:sp modelId="{277BA587-E193-D34C-990A-7FF73746C89E}">
      <dsp:nvSpPr>
        <dsp:cNvPr id="0" name=""/>
        <dsp:cNvSpPr/>
      </dsp:nvSpPr>
      <dsp:spPr>
        <a:xfrm>
          <a:off x="0" y="4288893"/>
          <a:ext cx="3060416" cy="1103456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Contact</a:t>
          </a:r>
        </a:p>
      </dsp:txBody>
      <dsp:txXfrm>
        <a:off x="53866" y="4342759"/>
        <a:ext cx="2952684" cy="9957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26806C85-51B3-49A7-8FD7-3429422A1A3F}" type="datetimeFigureOut">
              <a:rPr lang="en-US" smtClean="0"/>
              <a:t>3/29/2021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51C98DF8-DE80-4342-AB05-210ECF3CAB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08825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C98DF8-DE80-4342-AB05-210ECF3CAB1E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2154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C98DF8-DE80-4342-AB05-210ECF3CAB1E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53836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C98DF8-DE80-4342-AB05-210ECF3CAB1E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2054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 txBox="1"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4" name="Shape 24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381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698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762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797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" name="Shape 26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797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98989"/>
                </a:buClr>
                <a:buSzPct val="25000"/>
                <a:buFont typeface="Calibri"/>
                <a:buNone/>
              </a:pPr>
              <a:t>‹#›</a:t>
            </a:fld>
            <a:endParaRPr lang="en-US" sz="1200" b="0" i="0" u="none" strike="noStrike" cap="none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 txBox="1"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4" name="Shape 24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381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698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762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797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" name="Shape 26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797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98989"/>
                </a:buClr>
                <a:buSzPct val="25000"/>
                <a:buFont typeface="Calibri"/>
                <a:buNone/>
              </a:pPr>
              <a:t>‹#›</a:t>
            </a:fld>
            <a:endParaRPr lang="en-US" sz="1200" b="0" i="0" u="none" strike="noStrike" cap="none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8568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4089A-4E38-460A-872E-290E8F5A4D83}" type="datetimeFigureOut">
              <a:rPr lang="en-US" smtClean="0"/>
              <a:t>3/29/2021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9BECF-1197-4C4C-99B9-13A3161B30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384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hape 10"/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76107" y="112076"/>
            <a:ext cx="3494745" cy="8288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1" name="Shape 11"/>
          <p:cNvSpPr txBox="1"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" name="Shape 12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635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698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762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797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4" name="Shape 14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797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98989"/>
                </a:buClr>
                <a:buSzPct val="25000"/>
                <a:buFont typeface="Calibri"/>
                <a:buNone/>
              </a:pPr>
              <a:t>‹#›</a:t>
            </a:fld>
            <a:endParaRPr lang="en-US" sz="1200" b="0" i="0" u="none" strike="noStrike" cap="none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hape 10"/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176107" y="112076"/>
            <a:ext cx="3494745" cy="8288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1" name="Shape 11"/>
          <p:cNvSpPr txBox="1"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" name="Shape 12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635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698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762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797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4" name="Shape 14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797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98989"/>
                </a:buClr>
                <a:buSzPct val="25000"/>
                <a:buFont typeface="Calibri"/>
                <a:buNone/>
              </a:pPr>
              <a:t>‹#›</a:t>
            </a:fld>
            <a:endParaRPr lang="en-US" sz="1200" b="0" i="0" u="none" strike="noStrike" cap="none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8336974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26" r:id="rId1"/>
    <p:sldLayoutId id="2147483728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jpg"/><Relationship Id="rId2" Type="http://schemas.microsoft.com/office/2007/relationships/media" Target="../media/media1.m4a"/><Relationship Id="rId1" Type="http://schemas.openxmlformats.org/officeDocument/2006/relationships/audio" Target="NULL" TargetMode="Externa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slideLayout" Target="../slideLayouts/slideLayout1.xml"/><Relationship Id="rId7" Type="http://schemas.openxmlformats.org/officeDocument/2006/relationships/diagramLayout" Target="../diagrams/layout1.xml"/><Relationship Id="rId12" Type="http://schemas.openxmlformats.org/officeDocument/2006/relationships/image" Target="../media/image5.png"/><Relationship Id="rId2" Type="http://schemas.microsoft.com/office/2007/relationships/media" Target="../media/media2.m4a"/><Relationship Id="rId1" Type="http://schemas.openxmlformats.org/officeDocument/2006/relationships/audio" Target="NULL" TargetMode="External"/><Relationship Id="rId6" Type="http://schemas.openxmlformats.org/officeDocument/2006/relationships/diagramData" Target="../diagrams/data1.xml"/><Relationship Id="rId11" Type="http://schemas.openxmlformats.org/officeDocument/2006/relationships/image" Target="../media/image6.jpeg"/><Relationship Id="rId5" Type="http://schemas.openxmlformats.org/officeDocument/2006/relationships/hyperlink" Target="https://www.normandale.edu/vacuumtechnology" TargetMode="External"/><Relationship Id="rId10" Type="http://schemas.microsoft.com/office/2007/relationships/diagramDrawing" Target="../diagrams/drawing1.xml"/><Relationship Id="rId4" Type="http://schemas.openxmlformats.org/officeDocument/2006/relationships/notesSlide" Target="../notesSlides/notesSlide2.xml"/><Relationship Id="rId9" Type="http://schemas.openxmlformats.org/officeDocument/2006/relationships/diagramColors" Target="../diagrams/colors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Nancy.Louwagie@normandale.edu" TargetMode="External"/><Relationship Id="rId3" Type="http://schemas.openxmlformats.org/officeDocument/2006/relationships/slideLayout" Target="../slideLayouts/slideLayout1.xml"/><Relationship Id="rId7" Type="http://schemas.openxmlformats.org/officeDocument/2006/relationships/hyperlink" Target="https://www.youtube.com/watch?v=CQH4J7aimkk" TargetMode="External"/><Relationship Id="rId2" Type="http://schemas.microsoft.com/office/2007/relationships/media" Target="../media/media3.m4a"/><Relationship Id="rId1" Type="http://schemas.openxmlformats.org/officeDocument/2006/relationships/audio" Target="NULL" TargetMode="External"/><Relationship Id="rId6" Type="http://schemas.openxmlformats.org/officeDocument/2006/relationships/hyperlink" Target="https://www.youtube.com/watch?v=uuPATE1-PGE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normandale.edu/vacuumtechnology" TargetMode="External"/><Relationship Id="rId10" Type="http://schemas.openxmlformats.org/officeDocument/2006/relationships/image" Target="../media/image6.jpeg"/><Relationship Id="rId4" Type="http://schemas.openxmlformats.org/officeDocument/2006/relationships/notesSlide" Target="../notesSlides/notesSlide3.xml"/><Relationship Id="rId9" Type="http://schemas.openxmlformats.org/officeDocument/2006/relationships/hyperlink" Target="https://nam02.safelinks.protection.outlook.com/?url=https%3A%2F%2Fwww.youtube.com%2Fwatch%3Fv%3DCD6Me1Aw6-c&amp;data=04%7C01%7Cmegan.eischen%40normandale.edu%7C31cdd3e4d39042b2c31f08d8ac0e102c%7C5011c7c60ab446ab9ef4fae74a921a7f%7C0%7C0%7C637448523688303436%7CUnknown%7CTWFpbGZsb3d8eyJWIjoiMC4wLjAwMDAiLCJQIjoiV2luMzIiLCJBTiI6Ik1haWwiLCJXVCI6Mn0%3D%7C1000&amp;sdata=pzELd6A8SxrdhgT5D5btHnSdYngUKWv9ZG76xiDvPno%3D&amp;reserved=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FBEA6B-8F5E-422F-8944-E35502E28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0858" y="442691"/>
            <a:ext cx="8705850" cy="1409835"/>
          </a:xfrm>
        </p:spPr>
        <p:txBody>
          <a:bodyPr>
            <a:noAutofit/>
          </a:bodyPr>
          <a:lstStyle/>
          <a:p>
            <a:r>
              <a:rPr lang="en-US" sz="5400" b="1" dirty="0" smtClean="0">
                <a:solidFill>
                  <a:schemeClr val="accent1">
                    <a:lumMod val="50000"/>
                  </a:schemeClr>
                </a:solidFill>
              </a:rPr>
              <a:t>Vacuum Technology</a:t>
            </a:r>
            <a:r>
              <a:rPr lang="en-US" sz="4600" b="1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en-US" sz="4600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</a:rPr>
              <a:t>@</a:t>
            </a:r>
            <a:r>
              <a:rPr lang="en-US" sz="3000" b="1" dirty="0" err="1" smtClean="0">
                <a:solidFill>
                  <a:schemeClr val="accent1">
                    <a:lumMod val="50000"/>
                  </a:schemeClr>
                </a:solidFill>
              </a:rPr>
              <a:t>Normandale</a:t>
            </a:r>
            <a:r>
              <a:rPr lang="en-US" sz="30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3000" b="1" dirty="0">
                <a:solidFill>
                  <a:schemeClr val="accent1">
                    <a:lumMod val="50000"/>
                  </a:schemeClr>
                </a:solidFill>
              </a:rPr>
              <a:t>Community College, Bloomington, MN</a:t>
            </a:r>
            <a:r>
              <a:rPr lang="en-US" sz="3000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en-US" sz="3000" dirty="0">
                <a:solidFill>
                  <a:schemeClr val="accent1">
                    <a:lumMod val="50000"/>
                  </a:schemeClr>
                </a:solidFill>
              </a:rPr>
            </a:b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BC00044-38E6-8A45-A005-B1E0BF6DF1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8252" y="1911584"/>
            <a:ext cx="6287048" cy="412265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Subtitle 2">
            <a:extLst>
              <a:ext uri="{FF2B5EF4-FFF2-40B4-BE49-F238E27FC236}">
                <a16:creationId xmlns:a16="http://schemas.microsoft.com/office/drawing/2014/main" id="{482641E1-A06E-42F6-8C3D-10C54013D01E}"/>
              </a:ext>
            </a:extLst>
          </p:cNvPr>
          <p:cNvSpPr txBox="1">
            <a:spLocks/>
          </p:cNvSpPr>
          <p:nvPr/>
        </p:nvSpPr>
        <p:spPr>
          <a:xfrm>
            <a:off x="8780443" y="4914837"/>
            <a:ext cx="2573043" cy="4831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ct val="25000"/>
              <a:buFont typeface="Arial" panose="020B0604020202020204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This work was made possible in part by a grant from the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ct val="25000"/>
              <a:buFont typeface="Arial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National Science Foundation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(ATE DUE 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#1400408, #1700624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)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rial"/>
            </a:endParaRPr>
          </a:p>
        </p:txBody>
      </p:sp>
      <p:pic>
        <p:nvPicPr>
          <p:cNvPr id="9" name="Shape 92">
            <a:extLst>
              <a:ext uri="{FF2B5EF4-FFF2-40B4-BE49-F238E27FC236}">
                <a16:creationId xmlns:a16="http://schemas.microsoft.com/office/drawing/2014/main" id="{FA7F1303-EE8C-4EB9-835A-16E5DD60E88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353486" y="5055501"/>
            <a:ext cx="680285" cy="68489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155558" y="2576320"/>
            <a:ext cx="2983175" cy="10215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Distance Learning</a:t>
            </a:r>
          </a:p>
          <a:p>
            <a:pPr algn="ctr"/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In a</a:t>
            </a:r>
          </a:p>
          <a:p>
            <a:pPr algn="ctr"/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Telepresence Classroom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7646" y="4566516"/>
            <a:ext cx="2482870" cy="10215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Hands-on Learning</a:t>
            </a:r>
          </a:p>
          <a:p>
            <a:pPr algn="ctr"/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with</a:t>
            </a:r>
          </a:p>
          <a:p>
            <a:pPr algn="ctr"/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Equipment Systems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97438" y="2529030"/>
            <a:ext cx="2496190" cy="10215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Online Access </a:t>
            </a:r>
          </a:p>
          <a:p>
            <a:pPr algn="ctr"/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to</a:t>
            </a:r>
          </a:p>
          <a:p>
            <a:pPr algn="ctr"/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Learning Resources</a:t>
            </a: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D8A662D8-527F-3047-9485-A4185E4312E1}"/>
              </a:ext>
            </a:extLst>
          </p:cNvPr>
          <p:cNvSpPr txBox="1">
            <a:spLocks/>
          </p:cNvSpPr>
          <p:nvPr/>
        </p:nvSpPr>
        <p:spPr>
          <a:xfrm>
            <a:off x="147835" y="6111772"/>
            <a:ext cx="3522690" cy="684894"/>
          </a:xfrm>
          <a:prstGeom prst="rect">
            <a:avLst/>
          </a:prstGeom>
          <a:noFill/>
          <a:ln>
            <a:noFill/>
          </a:ln>
        </p:spPr>
        <p:txBody>
          <a:bodyPr lIns="91425" tIns="91440" rIns="91425" bIns="9144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  <a:defRPr sz="1800" b="0" i="0" u="none" strike="noStrike" cap="all" baseline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ctr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  <a:tabLst/>
              <a:defRPr/>
            </a:pPr>
            <a:r>
              <a:rPr lang="en-US" sz="2800" kern="0" noProof="0" smtClean="0">
                <a:solidFill>
                  <a:schemeClr val="accent1">
                    <a:lumMod val="50000"/>
                  </a:schemeClr>
                </a:solidFill>
              </a:rPr>
              <a:t>April 2021</a:t>
            </a:r>
            <a:endParaRPr kumimoji="0" lang="en-US" sz="2800" b="0" i="0" u="none" strike="noStrike" kern="0" cap="all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482641E1-A06E-42F6-8C3D-10C54013D01E}"/>
              </a:ext>
            </a:extLst>
          </p:cNvPr>
          <p:cNvSpPr txBox="1">
            <a:spLocks/>
          </p:cNvSpPr>
          <p:nvPr/>
        </p:nvSpPr>
        <p:spPr>
          <a:xfrm>
            <a:off x="6624720" y="6126299"/>
            <a:ext cx="4728766" cy="4831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SzPct val="25000"/>
            </a:pPr>
            <a:r>
              <a:rPr lang="en-US" sz="1400" dirty="0">
                <a:solidFill>
                  <a:schemeClr val="accent1">
                    <a:lumMod val="50000"/>
                  </a:schemeClr>
                </a:solidFill>
                <a:ea typeface="Calibri"/>
                <a:cs typeface="Calibri"/>
                <a:sym typeface="Calibri"/>
              </a:rPr>
              <a:t>Acquisition of equipment and supplies made possible in part from multiple in-kind donations and funding matches from the Minnesota State Leveraged Equipment 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ea typeface="Calibri"/>
                <a:cs typeface="Calibri"/>
                <a:sym typeface="Calibri"/>
              </a:rPr>
              <a:t>Program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rial"/>
            </a:endParaRPr>
          </a:p>
        </p:txBody>
      </p:sp>
      <p:pic>
        <p:nvPicPr>
          <p:cNvPr id="24" name="Shape 117"/>
          <p:cNvPicPr preferRelativeResize="0"/>
          <p:nvPr/>
        </p:nvPicPr>
        <p:blipFill rotWithShape="1">
          <a:blip r:embed="rId7">
            <a:alphaModFix/>
          </a:blip>
          <a:srcRect l="41185" r="41499" b="44870"/>
          <a:stretch/>
        </p:blipFill>
        <p:spPr>
          <a:xfrm>
            <a:off x="11483316" y="6079315"/>
            <a:ext cx="420624" cy="7498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Slide 1 Narration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4602.9251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769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100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FBEA6B-8F5E-422F-8944-E35502E28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3075" y="99825"/>
            <a:ext cx="8705850" cy="1409835"/>
          </a:xfrm>
        </p:spPr>
        <p:txBody>
          <a:bodyPr>
            <a:noAutofit/>
          </a:bodyPr>
          <a:lstStyle/>
          <a:p>
            <a:r>
              <a:rPr lang="en-US" sz="4400" b="1" dirty="0" smtClean="0">
                <a:solidFill>
                  <a:schemeClr val="accent1">
                    <a:lumMod val="50000"/>
                  </a:schemeClr>
                </a:solidFill>
              </a:rPr>
              <a:t>Anywhere Technical Education</a:t>
            </a:r>
            <a:r>
              <a:rPr lang="en-US" sz="4600" b="1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en-US" sz="4600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</a:rPr>
              <a:t>@</a:t>
            </a:r>
            <a:r>
              <a:rPr lang="en-US" sz="3000" b="1" dirty="0" err="1" smtClean="0">
                <a:solidFill>
                  <a:schemeClr val="accent1">
                    <a:lumMod val="50000"/>
                  </a:schemeClr>
                </a:solidFill>
              </a:rPr>
              <a:t>Normandale</a:t>
            </a:r>
            <a:r>
              <a:rPr lang="en-US" sz="30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3000" b="1" dirty="0">
                <a:solidFill>
                  <a:schemeClr val="accent1">
                    <a:lumMod val="50000"/>
                  </a:schemeClr>
                </a:solidFill>
              </a:rPr>
              <a:t>Community College, Bloomington, MN</a:t>
            </a:r>
            <a:r>
              <a:rPr lang="en-US" sz="3000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en-US" sz="30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sz="2400" dirty="0">
                <a:solidFill>
                  <a:srgbClr val="000000"/>
                </a:solidFill>
                <a:hlinkClick r:id="rId5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https://www.normandale.edu/vacuumtechnology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DA70B5-D5C3-6748-BC87-6B9B0EC280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86BE4429-6525-494A-B749-8E459EA60DF1}"/>
              </a:ext>
            </a:extLst>
          </p:cNvPr>
          <p:cNvSpPr txBox="1">
            <a:spLocks/>
          </p:cNvSpPr>
          <p:nvPr/>
        </p:nvSpPr>
        <p:spPr>
          <a:xfrm>
            <a:off x="223838" y="4957763"/>
            <a:ext cx="9691688" cy="19002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900" marR="0" lvl="0" indent="381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698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762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>
              <a:buFont typeface="Arial"/>
              <a:buNone/>
            </a:pPr>
            <a:endParaRPr lang="en-US" kern="0" dirty="0"/>
          </a:p>
        </p:txBody>
      </p:sp>
      <p:graphicFrame>
        <p:nvGraphicFramePr>
          <p:cNvPr id="16" name="Diagram 15">
            <a:extLst>
              <a:ext uri="{FF2B5EF4-FFF2-40B4-BE49-F238E27FC236}">
                <a16:creationId xmlns:a16="http://schemas.microsoft.com/office/drawing/2014/main" id="{9C302803-B476-834C-AD61-5D83CDD9800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2791404"/>
              </p:ext>
            </p:extLst>
          </p:nvPr>
        </p:nvGraphicFramePr>
        <p:xfrm>
          <a:off x="354845" y="1439333"/>
          <a:ext cx="11482309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24699" cy="606175"/>
          </a:xfrm>
          <a:prstGeom prst="rect">
            <a:avLst/>
          </a:prstGeom>
        </p:spPr>
      </p:pic>
      <p:pic>
        <p:nvPicPr>
          <p:cNvPr id="5" name="Slide 2 Narration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164.2403"/>
                </p14:media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608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2441A80C-3C8F-5D44-A626-126C1B6E2AD4}"/>
              </a:ext>
            </a:extLst>
          </p:cNvPr>
          <p:cNvGrpSpPr/>
          <p:nvPr/>
        </p:nvGrpSpPr>
        <p:grpSpPr>
          <a:xfrm>
            <a:off x="6091163" y="1906675"/>
            <a:ext cx="2999105" cy="4909184"/>
            <a:chOff x="0" y="0"/>
            <a:chExt cx="2999232" cy="4848224"/>
          </a:xfrm>
        </p:grpSpPr>
        <p:sp>
          <p:nvSpPr>
            <p:cNvPr id="8" name="Shape 89">
              <a:extLst>
                <a:ext uri="{FF2B5EF4-FFF2-40B4-BE49-F238E27FC236}">
                  <a16:creationId xmlns:a16="http://schemas.microsoft.com/office/drawing/2014/main" id="{FF39EE0B-9F23-734F-96FA-7B5C2FC65CF8}"/>
                </a:ext>
              </a:extLst>
            </p:cNvPr>
            <p:cNvSpPr/>
            <p:nvPr/>
          </p:nvSpPr>
          <p:spPr>
            <a:xfrm>
              <a:off x="19050" y="695325"/>
              <a:ext cx="2962656" cy="4152899"/>
            </a:xfrm>
            <a:prstGeom prst="roundRect">
              <a:avLst>
                <a:gd name="adj" fmla="val 7105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12700" cap="flat" cmpd="sng">
              <a:solidFill>
                <a:schemeClr val="dk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square" lIns="91425" tIns="45700" rIns="91425" bIns="45700" anchor="ctr" anchorCtr="0">
              <a:noAutofit/>
            </a:bodyPr>
            <a:lstStyle/>
            <a:p>
              <a:pPr fontAlgn="t"/>
              <a:r>
                <a:rPr lang="en-US" b="1" dirty="0" smtClean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VACT 2293: Advanced </a:t>
              </a:r>
              <a:r>
                <a:rPr lang="en-US" b="1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concepts: construction, operation, maintenance, and repair of vacuum </a:t>
              </a:r>
              <a:r>
                <a:rPr lang="en-US" b="1" dirty="0" smtClean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systems</a:t>
              </a:r>
              <a:endParaRPr lang="en-US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dirty="0" smtClean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 </a:t>
              </a:r>
              <a:r>
                <a:rPr lang="en-US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credits; 16 weeks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F2f or telepresence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u="sng" dirty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Calibri" panose="020F0502020204030204" pitchFamily="34" charset="0"/>
                </a:rPr>
                <a:t>Hands-on - High Vacuum Trainer</a:t>
              </a:r>
              <a:r>
                <a:rPr lang="en-US" dirty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Calibri" panose="020F0502020204030204" pitchFamily="34" charset="0"/>
                </a:rPr>
                <a:t>: </a:t>
              </a:r>
              <a:r>
                <a:rPr lang="en-US" dirty="0" smtClean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Calibri" panose="020F0502020204030204" pitchFamily="34" charset="0"/>
                </a:rPr>
                <a:t>10</a:t>
              </a:r>
              <a:r>
                <a:rPr lang="en-US" baseline="30000" dirty="0" smtClean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Calibri" panose="020F0502020204030204" pitchFamily="34" charset="0"/>
                </a:rPr>
                <a:t>-6</a:t>
              </a:r>
              <a:r>
                <a:rPr lang="en-US" dirty="0" smtClean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Calibri" panose="020F0502020204030204" pitchFamily="34" charset="0"/>
                </a:rPr>
                <a:t> </a:t>
              </a:r>
              <a:r>
                <a:rPr lang="en-US" dirty="0" err="1" smtClean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Calibri" panose="020F0502020204030204" pitchFamily="34" charset="0"/>
                </a:rPr>
                <a:t>Torr</a:t>
              </a:r>
              <a:r>
                <a:rPr lang="en-US" dirty="0" smtClean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Calibri" panose="020F0502020204030204" pitchFamily="34" charset="0"/>
                </a:rPr>
                <a:t> base pressure; </a:t>
              </a:r>
              <a:r>
                <a:rPr lang="en-US" dirty="0" err="1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Calibri" panose="020F0502020204030204" pitchFamily="34" charset="0"/>
                </a:rPr>
                <a:t>p</a:t>
              </a:r>
              <a:r>
                <a:rPr lang="en-US" dirty="0" err="1" smtClean="0">
                  <a:latin typeface="Calibri" panose="020F0502020204030204" pitchFamily="34" charset="0"/>
                  <a:cs typeface="Calibri" panose="020F0502020204030204" pitchFamily="34" charset="0"/>
                </a:rPr>
                <a:t>umpdown</a:t>
              </a:r>
              <a:r>
                <a:rPr lang="en-US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, conductance</a:t>
              </a:r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, </a:t>
              </a:r>
              <a:r>
                <a:rPr lang="en-US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gas </a:t>
              </a:r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sensitivity, leak testing</a:t>
              </a:r>
              <a:endParaRPr 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b="1" dirty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Calibri" panose="020F0502020204030204" pitchFamily="34" charset="0"/>
                </a:rPr>
                <a:t>Technicians; Up-skill</a:t>
              </a:r>
            </a:p>
          </p:txBody>
        </p:sp>
        <p:sp>
          <p:nvSpPr>
            <p:cNvPr id="9" name="Shape 90">
              <a:extLst>
                <a:ext uri="{FF2B5EF4-FFF2-40B4-BE49-F238E27FC236}">
                  <a16:creationId xmlns:a16="http://schemas.microsoft.com/office/drawing/2014/main" id="{D709274A-6F1D-C045-9165-C59EF443D00C}"/>
                </a:ext>
              </a:extLst>
            </p:cNvPr>
            <p:cNvSpPr/>
            <p:nvPr/>
          </p:nvSpPr>
          <p:spPr>
            <a:xfrm>
              <a:off x="0" y="0"/>
              <a:ext cx="2999232" cy="88696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2700" cap="flat" cmpd="sng">
              <a:solidFill>
                <a:schemeClr val="dk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square" lIns="91425" tIns="45700" rIns="91425" bIns="45700" anchor="ctr" anchorCtr="0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2400" b="1" dirty="0">
                  <a:solidFill>
                    <a:schemeClr val="accent1">
                      <a:lumMod val="50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Vacuum Analysis</a:t>
              </a:r>
              <a:br>
                <a:rPr lang="en-US" sz="2400" b="1" dirty="0">
                  <a:solidFill>
                    <a:schemeClr val="accent1">
                      <a:lumMod val="50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</a:br>
              <a:r>
                <a:rPr lang="en-US" sz="2400" b="1" dirty="0">
                  <a:solidFill>
                    <a:schemeClr val="accent1">
                      <a:lumMod val="50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&amp; Troubleshooting</a:t>
              </a:r>
              <a:endParaRPr lang="en-US" sz="24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FFBEA6B-8F5E-422F-8944-E35502E28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3075" y="189183"/>
            <a:ext cx="8705850" cy="1506990"/>
          </a:xfrm>
        </p:spPr>
        <p:txBody>
          <a:bodyPr>
            <a:noAutofit/>
          </a:bodyPr>
          <a:lstStyle/>
          <a:p>
            <a:r>
              <a:rPr lang="en-US" sz="4400" b="1" dirty="0">
                <a:solidFill>
                  <a:schemeClr val="accent1">
                    <a:lumMod val="50000"/>
                  </a:schemeClr>
                </a:solidFill>
              </a:rPr>
              <a:t>Vacuum </a:t>
            </a:r>
            <a:r>
              <a:rPr lang="en-US" sz="4400" b="1" dirty="0" smtClean="0">
                <a:solidFill>
                  <a:schemeClr val="accent1">
                    <a:lumMod val="50000"/>
                  </a:schemeClr>
                </a:solidFill>
              </a:rPr>
              <a:t>Technology Certificate</a:t>
            </a:r>
            <a:r>
              <a:rPr lang="en-US" sz="4400" b="1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en-US" sz="4400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sz="3000" dirty="0">
                <a:solidFill>
                  <a:schemeClr val="accent1">
                    <a:lumMod val="50000"/>
                  </a:schemeClr>
                </a:solidFill>
              </a:rPr>
              <a:t>Up-skill &amp; Re-skill Pathway</a:t>
            </a:r>
            <a:br>
              <a:rPr lang="en-US" sz="30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sz="2400" dirty="0">
                <a:solidFill>
                  <a:schemeClr val="tx1"/>
                </a:solidFill>
                <a:hlinkClick r:id="rId5"/>
              </a:rPr>
              <a:t>https://www.normandale.edu/vacuumtechnology</a:t>
            </a:r>
            <a:endParaRPr lang="en-US" sz="2400" dirty="0">
              <a:solidFill>
                <a:schemeClr val="tx1"/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45DB5A0-FA16-0E4A-9ACA-D5921A1EB5A1}"/>
              </a:ext>
            </a:extLst>
          </p:cNvPr>
          <p:cNvGrpSpPr/>
          <p:nvPr/>
        </p:nvGrpSpPr>
        <p:grpSpPr>
          <a:xfrm>
            <a:off x="3058798" y="1906675"/>
            <a:ext cx="2999105" cy="4909184"/>
            <a:chOff x="0" y="0"/>
            <a:chExt cx="2999232" cy="4848224"/>
          </a:xfrm>
        </p:grpSpPr>
        <p:sp>
          <p:nvSpPr>
            <p:cNvPr id="12" name="Shape 89">
              <a:extLst>
                <a:ext uri="{FF2B5EF4-FFF2-40B4-BE49-F238E27FC236}">
                  <a16:creationId xmlns:a16="http://schemas.microsoft.com/office/drawing/2014/main" id="{2875456E-D3F7-354C-9E07-5D4EBAA27039}"/>
                </a:ext>
              </a:extLst>
            </p:cNvPr>
            <p:cNvSpPr/>
            <p:nvPr/>
          </p:nvSpPr>
          <p:spPr>
            <a:xfrm>
              <a:off x="19050" y="695325"/>
              <a:ext cx="2962656" cy="4152899"/>
            </a:xfrm>
            <a:prstGeom prst="roundRect">
              <a:avLst>
                <a:gd name="adj" fmla="val 7105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12700" cap="flat" cmpd="sng">
              <a:solidFill>
                <a:schemeClr val="dk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square" lIns="91425" tIns="45700" rIns="91425" bIns="45700" anchor="ctr" anchorCtr="0">
              <a:noAutofit/>
            </a:bodyPr>
            <a:lstStyle/>
            <a:p>
              <a:pPr fontAlgn="t"/>
              <a:r>
                <a:rPr lang="en-US" b="1" dirty="0" smtClean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VACT 1292: Principles </a:t>
              </a:r>
              <a:r>
                <a:rPr lang="en-US" b="1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of vacuum technology and the critical components of a vacuum system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b="1" dirty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Calibri" panose="020F0502020204030204" pitchFamily="34" charset="0"/>
                  <a:hlinkClick r:id="rId6"/>
                </a:rPr>
                <a:t>Demo: Intro to Vac Tech</a:t>
              </a:r>
              <a:endParaRPr lang="en-US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 credits; 16 weeks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F2f or telepresence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u="sng" dirty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Calibri" panose="020F0502020204030204" pitchFamily="34" charset="0"/>
                </a:rPr>
                <a:t>Hands-on - Rough Vacuum Trainer</a:t>
              </a:r>
              <a:r>
                <a:rPr lang="en-US" dirty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Calibri" panose="020F0502020204030204" pitchFamily="34" charset="0"/>
                </a:rPr>
                <a:t>: 2 Torr base pressure; Diaphragm pump</a:t>
              </a:r>
              <a:r>
                <a:rPr lang="en-US" dirty="0" smtClean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Calibri" panose="020F0502020204030204" pitchFamily="34" charset="0"/>
                </a:rPr>
                <a:t>; gauges for rough regime </a:t>
              </a:r>
              <a:endParaRPr lang="en-US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b="1" dirty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Calibri" panose="020F0502020204030204" pitchFamily="34" charset="0"/>
                </a:rPr>
                <a:t>Operators; Technicians; Re-skill; Up-skill</a:t>
              </a:r>
            </a:p>
          </p:txBody>
        </p:sp>
        <p:sp>
          <p:nvSpPr>
            <p:cNvPr id="13" name="Shape 90">
              <a:extLst>
                <a:ext uri="{FF2B5EF4-FFF2-40B4-BE49-F238E27FC236}">
                  <a16:creationId xmlns:a16="http://schemas.microsoft.com/office/drawing/2014/main" id="{1555165E-A26E-494B-A27D-EBC93036252D}"/>
                </a:ext>
              </a:extLst>
            </p:cNvPr>
            <p:cNvSpPr/>
            <p:nvPr/>
          </p:nvSpPr>
          <p:spPr>
            <a:xfrm>
              <a:off x="0" y="0"/>
              <a:ext cx="2999232" cy="88696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2700" cap="flat" cmpd="sng">
              <a:solidFill>
                <a:schemeClr val="dk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square" lIns="91425" tIns="45700" rIns="91425" bIns="45700" anchor="ctr" anchorCtr="0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2400" b="1" dirty="0">
                  <a:solidFill>
                    <a:schemeClr val="accent1">
                      <a:lumMod val="50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Introduction to Vacuum Technology</a:t>
              </a:r>
              <a:endParaRPr lang="en-US" sz="24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E2176DC-0BE0-8F4D-ACB8-3B773C3D3901}"/>
              </a:ext>
            </a:extLst>
          </p:cNvPr>
          <p:cNvGrpSpPr/>
          <p:nvPr/>
        </p:nvGrpSpPr>
        <p:grpSpPr>
          <a:xfrm>
            <a:off x="45482" y="1906676"/>
            <a:ext cx="2999105" cy="4909184"/>
            <a:chOff x="0" y="0"/>
            <a:chExt cx="2999232" cy="4848224"/>
          </a:xfrm>
        </p:grpSpPr>
        <p:sp>
          <p:nvSpPr>
            <p:cNvPr id="15" name="Shape 89">
              <a:extLst>
                <a:ext uri="{FF2B5EF4-FFF2-40B4-BE49-F238E27FC236}">
                  <a16:creationId xmlns:a16="http://schemas.microsoft.com/office/drawing/2014/main" id="{817D9863-CA4F-C643-94A6-FD67800108BA}"/>
                </a:ext>
              </a:extLst>
            </p:cNvPr>
            <p:cNvSpPr/>
            <p:nvPr/>
          </p:nvSpPr>
          <p:spPr>
            <a:xfrm>
              <a:off x="19050" y="695325"/>
              <a:ext cx="2962656" cy="4152899"/>
            </a:xfrm>
            <a:prstGeom prst="roundRect">
              <a:avLst>
                <a:gd name="adj" fmla="val 7105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12700" cap="flat" cmpd="sng">
              <a:solidFill>
                <a:schemeClr val="dk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square" lIns="91425" tIns="45700" rIns="91425" bIns="45700" anchor="ctr" anchorCtr="0">
              <a:noAutofit/>
            </a:bodyPr>
            <a:lstStyle/>
            <a:p>
              <a:pPr fontAlgn="t"/>
              <a:r>
                <a:rPr lang="en-US" b="1" dirty="0" smtClean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VACT 1010: Intro </a:t>
              </a:r>
              <a:r>
                <a:rPr lang="en-US" b="1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to concepts in chemistry, physics, and math that are key to understanding vacuum </a:t>
              </a:r>
              <a:r>
                <a:rPr lang="en-US" b="1" dirty="0" smtClean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technology </a:t>
              </a:r>
              <a:endParaRPr lang="en-US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b="1" dirty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Calibri" panose="020F0502020204030204" pitchFamily="34" charset="0"/>
                  <a:hlinkClick r:id="rId7"/>
                </a:rPr>
                <a:t>Demo: Foundations</a:t>
              </a:r>
              <a:endParaRPr lang="en-US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 credits; 8 or 16 weeks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b="1" u="sng" dirty="0" smtClean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Fully Online course</a:t>
              </a:r>
              <a:endParaRPr 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b="1" dirty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Calibri" panose="020F0502020204030204" pitchFamily="34" charset="0"/>
                </a:rPr>
                <a:t>Operators; Technicians; Re-skill</a:t>
              </a:r>
              <a:endParaRPr lang="en-US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000" b="1" u="sng" dirty="0">
                  <a:solidFill>
                    <a:schemeClr val="accent1">
                      <a:lumMod val="50000"/>
                    </a:schemeClr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Calibri" panose="020F0502020204030204" pitchFamily="34" charset="0"/>
                </a:rPr>
                <a:t>NOW ENROLLING</a:t>
              </a:r>
              <a:r>
                <a:rPr lang="en-US" sz="2000" b="1" dirty="0">
                  <a:solidFill>
                    <a:schemeClr val="accent1">
                      <a:lumMod val="50000"/>
                    </a:schemeClr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Calibri" panose="020F0502020204030204" pitchFamily="34" charset="0"/>
                </a:rPr>
                <a:t/>
              </a:r>
              <a:br>
                <a:rPr lang="en-US" sz="2000" b="1" dirty="0">
                  <a:solidFill>
                    <a:schemeClr val="accent1">
                      <a:lumMod val="50000"/>
                    </a:schemeClr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Calibri" panose="020F0502020204030204" pitchFamily="34" charset="0"/>
                </a:rPr>
              </a:br>
              <a:r>
                <a:rPr lang="en-US" sz="2000" b="1" dirty="0">
                  <a:solidFill>
                    <a:schemeClr val="accent1">
                      <a:lumMod val="50000"/>
                    </a:schemeClr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Calibri" panose="020F0502020204030204" pitchFamily="34" charset="0"/>
                </a:rPr>
                <a:t>8-week course, starts </a:t>
              </a:r>
              <a:r>
                <a:rPr lang="en-US" sz="2000" b="1" dirty="0" smtClean="0">
                  <a:solidFill>
                    <a:schemeClr val="accent1">
                      <a:lumMod val="50000"/>
                    </a:schemeClr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Calibri" panose="020F0502020204030204" pitchFamily="34" charset="0"/>
                </a:rPr>
                <a:t>June 1, </a:t>
              </a:r>
              <a:r>
                <a:rPr lang="en-US" sz="2000" b="1" dirty="0">
                  <a:solidFill>
                    <a:schemeClr val="accent1">
                      <a:lumMod val="50000"/>
                    </a:schemeClr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Calibri" panose="020F0502020204030204" pitchFamily="34" charset="0"/>
                </a:rPr>
                <a:t>2021</a:t>
              </a:r>
              <a:r>
                <a:rPr lang="en-US" b="1" dirty="0">
                  <a:solidFill>
                    <a:srgbClr val="BF2228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Calibri" panose="020F0502020204030204" pitchFamily="34" charset="0"/>
                </a:rPr>
                <a:t/>
              </a:r>
              <a:br>
                <a:rPr lang="en-US" b="1" dirty="0">
                  <a:solidFill>
                    <a:srgbClr val="BF2228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Calibri" panose="020F0502020204030204" pitchFamily="34" charset="0"/>
                </a:rPr>
              </a:br>
              <a:r>
                <a:rPr lang="en-US" sz="1200" b="1" dirty="0">
                  <a:solidFill>
                    <a:srgbClr val="BF2228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Calibri" panose="020F0502020204030204" pitchFamily="34" charset="0"/>
                  <a:hlinkClick r:id="rId8"/>
                </a:rPr>
                <a:t>Nancy.Louwagie@normandale.edu</a:t>
              </a:r>
              <a:endParaRPr lang="en-US" sz="1200" b="1" dirty="0">
                <a:solidFill>
                  <a:srgbClr val="BF2228"/>
                </a:solidFill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endParaRPr>
            </a:p>
          </p:txBody>
        </p:sp>
        <p:sp>
          <p:nvSpPr>
            <p:cNvPr id="16" name="Shape 90">
              <a:extLst>
                <a:ext uri="{FF2B5EF4-FFF2-40B4-BE49-F238E27FC236}">
                  <a16:creationId xmlns:a16="http://schemas.microsoft.com/office/drawing/2014/main" id="{9D461F7C-5737-4245-93E8-96A5A82433D3}"/>
                </a:ext>
              </a:extLst>
            </p:cNvPr>
            <p:cNvSpPr/>
            <p:nvPr/>
          </p:nvSpPr>
          <p:spPr>
            <a:xfrm>
              <a:off x="0" y="0"/>
              <a:ext cx="2999232" cy="88696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2700" cap="flat" cmpd="sng">
              <a:solidFill>
                <a:schemeClr val="dk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square" lIns="91425" tIns="45700" rIns="91425" bIns="45700" anchor="ctr" anchorCtr="0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2400" b="1" dirty="0">
                  <a:solidFill>
                    <a:schemeClr val="accent1">
                      <a:lumMod val="50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Foundations of</a:t>
              </a:r>
              <a:br>
                <a:rPr lang="en-US" sz="2400" b="1" dirty="0">
                  <a:solidFill>
                    <a:schemeClr val="accent1">
                      <a:lumMod val="50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</a:br>
              <a:r>
                <a:rPr lang="en-US" sz="2400" b="1" dirty="0">
                  <a:solidFill>
                    <a:schemeClr val="accent1">
                      <a:lumMod val="50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Vacuum Science</a:t>
              </a:r>
              <a:endParaRPr lang="en-US" sz="24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5D57D8F-9EAB-EE42-99F8-AF97E526FCB6}"/>
              </a:ext>
            </a:extLst>
          </p:cNvPr>
          <p:cNvGrpSpPr/>
          <p:nvPr/>
        </p:nvGrpSpPr>
        <p:grpSpPr>
          <a:xfrm>
            <a:off x="9123528" y="1906675"/>
            <a:ext cx="2999105" cy="4909184"/>
            <a:chOff x="0" y="0"/>
            <a:chExt cx="2999232" cy="4848224"/>
          </a:xfrm>
        </p:grpSpPr>
        <p:sp>
          <p:nvSpPr>
            <p:cNvPr id="18" name="Shape 89">
              <a:extLst>
                <a:ext uri="{FF2B5EF4-FFF2-40B4-BE49-F238E27FC236}">
                  <a16:creationId xmlns:a16="http://schemas.microsoft.com/office/drawing/2014/main" id="{2807B4F2-B92D-AA4A-B61D-C4D431D94277}"/>
                </a:ext>
              </a:extLst>
            </p:cNvPr>
            <p:cNvSpPr/>
            <p:nvPr/>
          </p:nvSpPr>
          <p:spPr>
            <a:xfrm>
              <a:off x="19050" y="695325"/>
              <a:ext cx="2962656" cy="4152899"/>
            </a:xfrm>
            <a:prstGeom prst="roundRect">
              <a:avLst>
                <a:gd name="adj" fmla="val 7105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12700" cap="flat" cmpd="sng">
              <a:solidFill>
                <a:schemeClr val="dk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square" lIns="91425" tIns="45700" rIns="91425" bIns="45700" anchor="ctr" anchorCtr="0">
              <a:noAutofit/>
            </a:bodyPr>
            <a:lstStyle/>
            <a:p>
              <a:pPr fontAlgn="t"/>
              <a:r>
                <a:rPr lang="en-US" b="1" dirty="0" smtClean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VACT 2297: Overview </a:t>
              </a:r>
              <a:r>
                <a:rPr lang="en-US" b="1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of methods and embedded vacuum-based technologies used for material deposition </a:t>
              </a:r>
              <a:r>
                <a:rPr lang="en-US" b="1" dirty="0" smtClean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processes</a:t>
              </a:r>
              <a:endParaRPr lang="en-US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b="1" dirty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Calibri" panose="020F0502020204030204" pitchFamily="34" charset="0"/>
                  <a:hlinkClick r:id="rId9"/>
                </a:rPr>
                <a:t>Demo of Thin Film</a:t>
              </a:r>
              <a:endParaRPr lang="en-US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 credits; 16 weeks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u="sng" dirty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Calibri" panose="020F0502020204030204" pitchFamily="34" charset="0"/>
                </a:rPr>
                <a:t>Hands-on – Deposition System</a:t>
              </a:r>
              <a:r>
                <a:rPr lang="en-US" dirty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Calibri" panose="020F0502020204030204" pitchFamily="34" charset="0"/>
                </a:rPr>
                <a:t>:</a:t>
              </a:r>
              <a:r>
                <a:rPr lang="en-US" dirty="0">
                  <a:latin typeface="Calibri" panose="020F0502020204030204" pitchFamily="34" charset="0"/>
                  <a:ea typeface="MS Mincho" panose="02020609040205080304" pitchFamily="49" charset="-128"/>
                  <a:cs typeface="Calibri" panose="020F0502020204030204" pitchFamily="34" charset="0"/>
                </a:rPr>
                <a:t> Magnetron sputtering source, DC/RF power. Deposition of insulating, conducting materials.</a:t>
              </a:r>
              <a:endPara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b="1" dirty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Calibri" panose="020F0502020204030204" pitchFamily="34" charset="0"/>
                </a:rPr>
                <a:t>Technicians; Up-skill</a:t>
              </a:r>
            </a:p>
          </p:txBody>
        </p:sp>
        <p:sp>
          <p:nvSpPr>
            <p:cNvPr id="19" name="Shape 90">
              <a:extLst>
                <a:ext uri="{FF2B5EF4-FFF2-40B4-BE49-F238E27FC236}">
                  <a16:creationId xmlns:a16="http://schemas.microsoft.com/office/drawing/2014/main" id="{34CC2238-2CAD-B841-91D7-D3263482E5B8}"/>
                </a:ext>
              </a:extLst>
            </p:cNvPr>
            <p:cNvSpPr/>
            <p:nvPr/>
          </p:nvSpPr>
          <p:spPr>
            <a:xfrm>
              <a:off x="0" y="0"/>
              <a:ext cx="2999232" cy="88696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2700" cap="flat" cmpd="sng">
              <a:solidFill>
                <a:schemeClr val="dk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square" lIns="91425" tIns="45700" rIns="91425" bIns="45700" anchor="ctr" anchorCtr="0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2400" b="1" dirty="0">
                  <a:solidFill>
                    <a:schemeClr val="accent1">
                      <a:lumMod val="50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Thin Film Deposition</a:t>
              </a:r>
              <a:endParaRPr lang="en-US" sz="24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</a:endParaRPr>
            </a:p>
          </p:txBody>
        </p:sp>
      </p:grpSp>
      <p:pic>
        <p:nvPicPr>
          <p:cNvPr id="20" name="Picture 19"/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24699" cy="606175"/>
          </a:xfrm>
          <a:prstGeom prst="rect">
            <a:avLst/>
          </a:prstGeom>
        </p:spPr>
      </p:pic>
      <p:pic>
        <p:nvPicPr>
          <p:cNvPr id="3" name="Slide 3 Narration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4487.7777"/>
                </p14:media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956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0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69394</TotalTime>
  <Words>438</Words>
  <Application>Microsoft Office PowerPoint</Application>
  <PresentationFormat>Widescreen</PresentationFormat>
  <Paragraphs>57</Paragraphs>
  <Slides>3</Slides>
  <Notes>3</Notes>
  <HiddenSlides>0</HiddenSlides>
  <MMClips>3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Calibri</vt:lpstr>
      <vt:lpstr>MS Mincho</vt:lpstr>
      <vt:lpstr>Times New Roman</vt:lpstr>
      <vt:lpstr>1_Office Theme</vt:lpstr>
      <vt:lpstr>2_Office Theme</vt:lpstr>
      <vt:lpstr>Vacuum Technology @Normandale Community College, Bloomington, MN </vt:lpstr>
      <vt:lpstr>Anywhere Technical Education @Normandale Community College, Bloomington, MN https://www.normandale.edu/vacuumtechnology</vt:lpstr>
      <vt:lpstr>Vacuum Technology Certificate Up-skill &amp; Re-skill Pathway https://www.normandale.edu/vacuumtechnology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Shaping the Future of Vacuum Technology Education</dc:title>
  <dc:creator>Bob Bailey</dc:creator>
  <cp:lastModifiedBy>Nancy Louwagie</cp:lastModifiedBy>
  <cp:revision>1247</cp:revision>
  <dcterms:created xsi:type="dcterms:W3CDTF">2020-09-16T17:51:39Z</dcterms:created>
  <dcterms:modified xsi:type="dcterms:W3CDTF">2021-03-30T02:11:04Z</dcterms:modified>
</cp:coreProperties>
</file>